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8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97" r:id="rId15"/>
    <p:sldId id="280" r:id="rId16"/>
    <p:sldId id="267" r:id="rId17"/>
    <p:sldId id="268" r:id="rId18"/>
    <p:sldId id="269" r:id="rId19"/>
    <p:sldId id="292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90" r:id="rId30"/>
    <p:sldId id="289" r:id="rId31"/>
    <p:sldId id="288" r:id="rId32"/>
    <p:sldId id="291" r:id="rId33"/>
    <p:sldId id="294" r:id="rId34"/>
    <p:sldId id="295" r:id="rId35"/>
    <p:sldId id="296" r:id="rId36"/>
    <p:sldId id="29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mPnBjLIPA6d/uoTMKMKTxhXDq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9F0426-9A31-487A-96AF-913458E01C47}">
  <a:tblStyle styleId="{AF9F0426-9A31-487A-96AF-913458E01C4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31D0DF-6AC2-4B82-91E3-69531CAC3AC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8" autoAdjust="0"/>
    <p:restoredTop sz="86870" autoAdjust="0"/>
  </p:normalViewPr>
  <p:slideViewPr>
    <p:cSldViewPr snapToGrid="0">
      <p:cViewPr varScale="1">
        <p:scale>
          <a:sx n="93" d="100"/>
          <a:sy n="93" d="100"/>
        </p:scale>
        <p:origin x="108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79B3F-E191-4616-BAB3-7EF793841A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0CB0DE1-9605-4B38-94E4-048EEC93CB33}">
      <dgm:prSet phldrT="[Testo]" custT="1"/>
      <dgm:spPr>
        <a:solidFill>
          <a:srgbClr val="92D050"/>
        </a:solidFill>
      </dgm:spPr>
      <dgm:t>
        <a:bodyPr/>
        <a:lstStyle/>
        <a:p>
          <a:pPr algn="ctr"/>
          <a:r>
            <a:rPr lang="it-IT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Aratura</a:t>
          </a:r>
        </a:p>
      </dgm:t>
    </dgm:pt>
    <dgm:pt modelId="{F84F75A6-2E59-4EEB-9B20-4F02C2A95300}" type="parTrans" cxnId="{8D1D3B1D-CFCE-4C4E-BFB9-28988A97530A}">
      <dgm:prSet/>
      <dgm:spPr/>
      <dgm:t>
        <a:bodyPr/>
        <a:lstStyle/>
        <a:p>
          <a:endParaRPr lang="it-IT"/>
        </a:p>
      </dgm:t>
    </dgm:pt>
    <dgm:pt modelId="{B371D2D9-523C-48AD-B8DA-D9A24F5D64F4}" type="sibTrans" cxnId="{8D1D3B1D-CFCE-4C4E-BFB9-28988A97530A}">
      <dgm:prSet/>
      <dgm:spPr/>
      <dgm:t>
        <a:bodyPr/>
        <a:lstStyle/>
        <a:p>
          <a:endParaRPr lang="it-IT"/>
        </a:p>
      </dgm:t>
    </dgm:pt>
    <dgm:pt modelId="{88C65356-A308-4F99-B159-7F270BB574ED}">
      <dgm:prSet phldrT="[Testo]" custT="1"/>
      <dgm:spPr>
        <a:solidFill>
          <a:srgbClr val="92D050"/>
        </a:solidFill>
      </dgm:spPr>
      <dgm:t>
        <a:bodyPr/>
        <a:lstStyle/>
        <a:p>
          <a:pPr algn="ctr"/>
          <a:r>
            <a:rPr lang="it-IT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Erpicatura</a:t>
          </a:r>
        </a:p>
      </dgm:t>
    </dgm:pt>
    <dgm:pt modelId="{FA738443-243E-4BC6-B051-E15ACB15DC06}" type="parTrans" cxnId="{551516F1-8AC7-43F2-B9AE-53E2940EF8E8}">
      <dgm:prSet/>
      <dgm:spPr/>
      <dgm:t>
        <a:bodyPr/>
        <a:lstStyle/>
        <a:p>
          <a:endParaRPr lang="it-IT"/>
        </a:p>
      </dgm:t>
    </dgm:pt>
    <dgm:pt modelId="{A7A81ED6-74E7-4058-8FA1-C136563D9405}" type="sibTrans" cxnId="{551516F1-8AC7-43F2-B9AE-53E2940EF8E8}">
      <dgm:prSet/>
      <dgm:spPr/>
      <dgm:t>
        <a:bodyPr/>
        <a:lstStyle/>
        <a:p>
          <a:endParaRPr lang="it-IT"/>
        </a:p>
      </dgm:t>
    </dgm:pt>
    <dgm:pt modelId="{7FA975FC-95E9-4A92-801E-29E3F137DB82}">
      <dgm:prSet phldrT="[Testo]" custT="1"/>
      <dgm:spPr>
        <a:solidFill>
          <a:srgbClr val="92D050"/>
        </a:solidFill>
      </dgm:spPr>
      <dgm:t>
        <a:bodyPr/>
        <a:lstStyle/>
        <a:p>
          <a:pPr algn="ctr"/>
          <a:r>
            <a:rPr lang="it-IT" sz="2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Discissura</a:t>
          </a:r>
          <a:endParaRPr lang="it-IT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DEEF08-2EE6-428E-8412-6FB70ACCF81E}" type="parTrans" cxnId="{01FABD10-8F76-4C62-B317-48CC04EE7161}">
      <dgm:prSet/>
      <dgm:spPr/>
      <dgm:t>
        <a:bodyPr/>
        <a:lstStyle/>
        <a:p>
          <a:endParaRPr lang="it-IT"/>
        </a:p>
      </dgm:t>
    </dgm:pt>
    <dgm:pt modelId="{7FC5F3FF-41D8-46CD-AAFD-5A74C7E86993}" type="sibTrans" cxnId="{01FABD10-8F76-4C62-B317-48CC04EE7161}">
      <dgm:prSet/>
      <dgm:spPr/>
      <dgm:t>
        <a:bodyPr/>
        <a:lstStyle/>
        <a:p>
          <a:endParaRPr lang="it-IT"/>
        </a:p>
      </dgm:t>
    </dgm:pt>
    <dgm:pt modelId="{C3EE8090-C670-463D-B5A5-99895CF7B1A6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Trapianto</a:t>
          </a:r>
        </a:p>
      </dgm:t>
    </dgm:pt>
    <dgm:pt modelId="{E595C25B-8268-482C-A3DE-6CA2A1BCF33E}" type="parTrans" cxnId="{43709AE8-413C-4C42-9C86-9F25F610315E}">
      <dgm:prSet/>
      <dgm:spPr/>
      <dgm:t>
        <a:bodyPr/>
        <a:lstStyle/>
        <a:p>
          <a:endParaRPr lang="it-IT"/>
        </a:p>
      </dgm:t>
    </dgm:pt>
    <dgm:pt modelId="{5B3FCB5C-FCF3-47E4-BE2E-0EF000DA3F2D}" type="sibTrans" cxnId="{43709AE8-413C-4C42-9C86-9F25F610315E}">
      <dgm:prSet/>
      <dgm:spPr/>
      <dgm:t>
        <a:bodyPr/>
        <a:lstStyle/>
        <a:p>
          <a:endParaRPr lang="it-IT"/>
        </a:p>
      </dgm:t>
    </dgm:pt>
    <dgm:pt modelId="{8E6080F1-4926-4470-85BE-96F357B94ABB}" type="pres">
      <dgm:prSet presAssocID="{CCA79B3F-E191-4616-BAB3-7EF793841AC8}" presName="linearFlow" presStyleCnt="0">
        <dgm:presLayoutVars>
          <dgm:dir/>
          <dgm:resizeHandles val="exact"/>
        </dgm:presLayoutVars>
      </dgm:prSet>
      <dgm:spPr/>
    </dgm:pt>
    <dgm:pt modelId="{CA8C5408-460F-4AB5-B203-A8709C40932B}" type="pres">
      <dgm:prSet presAssocID="{90CB0DE1-9605-4B38-94E4-048EEC93CB33}" presName="composite" presStyleCnt="0"/>
      <dgm:spPr/>
    </dgm:pt>
    <dgm:pt modelId="{728A425B-8B66-4512-8849-1F351989C59B}" type="pres">
      <dgm:prSet presAssocID="{90CB0DE1-9605-4B38-94E4-048EEC93CB33}" presName="imgShp" presStyleLbl="fgImgPlace1" presStyleIdx="0" presStyleCnt="4" custScaleX="2000000" custScaleY="200000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11F83A4F-9BE9-49DA-8E26-54FFC7FB119B}" type="pres">
      <dgm:prSet presAssocID="{90CB0DE1-9605-4B38-94E4-048EEC93CB33}" presName="txShp" presStyleLbl="node1" presStyleIdx="0" presStyleCnt="4" custScaleX="93200" custScaleY="1308869">
        <dgm:presLayoutVars>
          <dgm:bulletEnabled val="1"/>
        </dgm:presLayoutVars>
      </dgm:prSet>
      <dgm:spPr/>
    </dgm:pt>
    <dgm:pt modelId="{0A45BE56-C03F-4FFF-B632-136726A567A7}" type="pres">
      <dgm:prSet presAssocID="{B371D2D9-523C-48AD-B8DA-D9A24F5D64F4}" presName="spacing" presStyleCnt="0"/>
      <dgm:spPr/>
    </dgm:pt>
    <dgm:pt modelId="{720BD283-EEB8-49C2-8ECA-6D220CB88328}" type="pres">
      <dgm:prSet presAssocID="{7FA975FC-95E9-4A92-801E-29E3F137DB82}" presName="composite" presStyleCnt="0"/>
      <dgm:spPr/>
    </dgm:pt>
    <dgm:pt modelId="{BA93EE62-6078-4413-9E5D-1FF500E27157}" type="pres">
      <dgm:prSet presAssocID="{7FA975FC-95E9-4A92-801E-29E3F137DB82}" presName="imgShp" presStyleLbl="fgImgPlace1" presStyleIdx="1" presStyleCnt="4" custScaleX="2000000" custScaleY="2000000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114BA0E8-20AD-4B42-8DEB-D2C4C3ACBB29}" type="pres">
      <dgm:prSet presAssocID="{7FA975FC-95E9-4A92-801E-29E3F137DB82}" presName="txShp" presStyleLbl="node1" presStyleIdx="1" presStyleCnt="4" custScaleX="93200" custScaleY="1308869">
        <dgm:presLayoutVars>
          <dgm:bulletEnabled val="1"/>
        </dgm:presLayoutVars>
      </dgm:prSet>
      <dgm:spPr/>
    </dgm:pt>
    <dgm:pt modelId="{E3B049D7-E7A9-4CA7-8FE3-1F7093DDC0DA}" type="pres">
      <dgm:prSet presAssocID="{7FC5F3FF-41D8-46CD-AAFD-5A74C7E86993}" presName="spacing" presStyleCnt="0"/>
      <dgm:spPr/>
    </dgm:pt>
    <dgm:pt modelId="{F06F8F2B-4FF7-4742-BE03-B45CD72BC1EA}" type="pres">
      <dgm:prSet presAssocID="{88C65356-A308-4F99-B159-7F270BB574ED}" presName="composite" presStyleCnt="0"/>
      <dgm:spPr/>
    </dgm:pt>
    <dgm:pt modelId="{7CDC7920-0C2B-4894-B4AA-5CAFC0211D04}" type="pres">
      <dgm:prSet presAssocID="{88C65356-A308-4F99-B159-7F270BB574ED}" presName="imgShp" presStyleLbl="fgImgPlace1" presStyleIdx="2" presStyleCnt="4" custScaleX="2000000" custScaleY="2000000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D890EFC-DE71-489C-A509-E3CD32C03348}" type="pres">
      <dgm:prSet presAssocID="{88C65356-A308-4F99-B159-7F270BB574ED}" presName="txShp" presStyleLbl="node1" presStyleIdx="2" presStyleCnt="4" custScaleX="93200" custScaleY="1308869">
        <dgm:presLayoutVars>
          <dgm:bulletEnabled val="1"/>
        </dgm:presLayoutVars>
      </dgm:prSet>
      <dgm:spPr/>
    </dgm:pt>
    <dgm:pt modelId="{7CA6B97C-F531-4127-B085-90757A1ACF56}" type="pres">
      <dgm:prSet presAssocID="{A7A81ED6-74E7-4058-8FA1-C136563D9405}" presName="spacing" presStyleCnt="0"/>
      <dgm:spPr/>
    </dgm:pt>
    <dgm:pt modelId="{6B66EE67-534A-4E36-A548-8B490AB93C02}" type="pres">
      <dgm:prSet presAssocID="{C3EE8090-C670-463D-B5A5-99895CF7B1A6}" presName="composite" presStyleCnt="0"/>
      <dgm:spPr/>
    </dgm:pt>
    <dgm:pt modelId="{B18E1772-5DD1-4BF4-9A58-2BFEE4A1B265}" type="pres">
      <dgm:prSet presAssocID="{C3EE8090-C670-463D-B5A5-99895CF7B1A6}" presName="imgShp" presStyleLbl="fgImgPlace1" presStyleIdx="3" presStyleCnt="4" custScaleX="2000000" custScaleY="200000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A064382-3D44-49B1-B273-259DF2C8EC18}" type="pres">
      <dgm:prSet presAssocID="{C3EE8090-C670-463D-B5A5-99895CF7B1A6}" presName="txShp" presStyleLbl="node1" presStyleIdx="3" presStyleCnt="4" custScaleX="93200" custScaleY="1308869">
        <dgm:presLayoutVars>
          <dgm:bulletEnabled val="1"/>
        </dgm:presLayoutVars>
      </dgm:prSet>
      <dgm:spPr/>
    </dgm:pt>
  </dgm:ptLst>
  <dgm:cxnLst>
    <dgm:cxn modelId="{01FABD10-8F76-4C62-B317-48CC04EE7161}" srcId="{CCA79B3F-E191-4616-BAB3-7EF793841AC8}" destId="{7FA975FC-95E9-4A92-801E-29E3F137DB82}" srcOrd="1" destOrd="0" parTransId="{04DEEF08-2EE6-428E-8412-6FB70ACCF81E}" sibTransId="{7FC5F3FF-41D8-46CD-AAFD-5A74C7E86993}"/>
    <dgm:cxn modelId="{67A51614-02D0-49CD-B099-FBD0314BD3D0}" type="presOf" srcId="{C3EE8090-C670-463D-B5A5-99895CF7B1A6}" destId="{EA064382-3D44-49B1-B273-259DF2C8EC18}" srcOrd="0" destOrd="0" presId="urn:microsoft.com/office/officeart/2005/8/layout/vList3"/>
    <dgm:cxn modelId="{8D1D3B1D-CFCE-4C4E-BFB9-28988A97530A}" srcId="{CCA79B3F-E191-4616-BAB3-7EF793841AC8}" destId="{90CB0DE1-9605-4B38-94E4-048EEC93CB33}" srcOrd="0" destOrd="0" parTransId="{F84F75A6-2E59-4EEB-9B20-4F02C2A95300}" sibTransId="{B371D2D9-523C-48AD-B8DA-D9A24F5D64F4}"/>
    <dgm:cxn modelId="{62155853-6422-42D0-ACC6-88AA93382CBC}" type="presOf" srcId="{90CB0DE1-9605-4B38-94E4-048EEC93CB33}" destId="{11F83A4F-9BE9-49DA-8E26-54FFC7FB119B}" srcOrd="0" destOrd="0" presId="urn:microsoft.com/office/officeart/2005/8/layout/vList3"/>
    <dgm:cxn modelId="{D042FF98-8293-4E7C-8FD7-8A0B23048BAE}" type="presOf" srcId="{CCA79B3F-E191-4616-BAB3-7EF793841AC8}" destId="{8E6080F1-4926-4470-85BE-96F357B94ABB}" srcOrd="0" destOrd="0" presId="urn:microsoft.com/office/officeart/2005/8/layout/vList3"/>
    <dgm:cxn modelId="{45FD28AB-F59B-443C-BA39-7C41DB83763B}" type="presOf" srcId="{88C65356-A308-4F99-B159-7F270BB574ED}" destId="{BD890EFC-DE71-489C-A509-E3CD32C03348}" srcOrd="0" destOrd="0" presId="urn:microsoft.com/office/officeart/2005/8/layout/vList3"/>
    <dgm:cxn modelId="{43709AE8-413C-4C42-9C86-9F25F610315E}" srcId="{CCA79B3F-E191-4616-BAB3-7EF793841AC8}" destId="{C3EE8090-C670-463D-B5A5-99895CF7B1A6}" srcOrd="3" destOrd="0" parTransId="{E595C25B-8268-482C-A3DE-6CA2A1BCF33E}" sibTransId="{5B3FCB5C-FCF3-47E4-BE2E-0EF000DA3F2D}"/>
    <dgm:cxn modelId="{36BA91E9-4BCF-4208-8D14-27A6A85059D3}" type="presOf" srcId="{7FA975FC-95E9-4A92-801E-29E3F137DB82}" destId="{114BA0E8-20AD-4B42-8DEB-D2C4C3ACBB29}" srcOrd="0" destOrd="0" presId="urn:microsoft.com/office/officeart/2005/8/layout/vList3"/>
    <dgm:cxn modelId="{551516F1-8AC7-43F2-B9AE-53E2940EF8E8}" srcId="{CCA79B3F-E191-4616-BAB3-7EF793841AC8}" destId="{88C65356-A308-4F99-B159-7F270BB574ED}" srcOrd="2" destOrd="0" parTransId="{FA738443-243E-4BC6-B051-E15ACB15DC06}" sibTransId="{A7A81ED6-74E7-4058-8FA1-C136563D9405}"/>
    <dgm:cxn modelId="{D0230633-CE77-401E-814C-92D22CC7F49D}" type="presParOf" srcId="{8E6080F1-4926-4470-85BE-96F357B94ABB}" destId="{CA8C5408-460F-4AB5-B203-A8709C40932B}" srcOrd="0" destOrd="0" presId="urn:microsoft.com/office/officeart/2005/8/layout/vList3"/>
    <dgm:cxn modelId="{A013A11E-7557-4831-BBEF-6AB383F54FA1}" type="presParOf" srcId="{CA8C5408-460F-4AB5-B203-A8709C40932B}" destId="{728A425B-8B66-4512-8849-1F351989C59B}" srcOrd="0" destOrd="0" presId="urn:microsoft.com/office/officeart/2005/8/layout/vList3"/>
    <dgm:cxn modelId="{8C29223E-03C3-4F9A-B4C9-5A47E0E5EE55}" type="presParOf" srcId="{CA8C5408-460F-4AB5-B203-A8709C40932B}" destId="{11F83A4F-9BE9-49DA-8E26-54FFC7FB119B}" srcOrd="1" destOrd="0" presId="urn:microsoft.com/office/officeart/2005/8/layout/vList3"/>
    <dgm:cxn modelId="{B40ACBFE-9035-4396-BA09-8F85CECADBCA}" type="presParOf" srcId="{8E6080F1-4926-4470-85BE-96F357B94ABB}" destId="{0A45BE56-C03F-4FFF-B632-136726A567A7}" srcOrd="1" destOrd="0" presId="urn:microsoft.com/office/officeart/2005/8/layout/vList3"/>
    <dgm:cxn modelId="{FC83EABC-1943-44B6-B0F1-2DAABA580FD1}" type="presParOf" srcId="{8E6080F1-4926-4470-85BE-96F357B94ABB}" destId="{720BD283-EEB8-49C2-8ECA-6D220CB88328}" srcOrd="2" destOrd="0" presId="urn:microsoft.com/office/officeart/2005/8/layout/vList3"/>
    <dgm:cxn modelId="{A9169BF3-1758-46A0-B04B-8FBD9963730B}" type="presParOf" srcId="{720BD283-EEB8-49C2-8ECA-6D220CB88328}" destId="{BA93EE62-6078-4413-9E5D-1FF500E27157}" srcOrd="0" destOrd="0" presId="urn:microsoft.com/office/officeart/2005/8/layout/vList3"/>
    <dgm:cxn modelId="{3D6B4FCE-D38A-47D0-995F-074FCE3A34F8}" type="presParOf" srcId="{720BD283-EEB8-49C2-8ECA-6D220CB88328}" destId="{114BA0E8-20AD-4B42-8DEB-D2C4C3ACBB29}" srcOrd="1" destOrd="0" presId="urn:microsoft.com/office/officeart/2005/8/layout/vList3"/>
    <dgm:cxn modelId="{709E46A3-A266-4567-B96F-9EB5D438E200}" type="presParOf" srcId="{8E6080F1-4926-4470-85BE-96F357B94ABB}" destId="{E3B049D7-E7A9-4CA7-8FE3-1F7093DDC0DA}" srcOrd="3" destOrd="0" presId="urn:microsoft.com/office/officeart/2005/8/layout/vList3"/>
    <dgm:cxn modelId="{77D09424-807C-46CC-8770-6C3EAD0FA63D}" type="presParOf" srcId="{8E6080F1-4926-4470-85BE-96F357B94ABB}" destId="{F06F8F2B-4FF7-4742-BE03-B45CD72BC1EA}" srcOrd="4" destOrd="0" presId="urn:microsoft.com/office/officeart/2005/8/layout/vList3"/>
    <dgm:cxn modelId="{DD2EE8E3-DCC7-4706-A047-FC2B0281990B}" type="presParOf" srcId="{F06F8F2B-4FF7-4742-BE03-B45CD72BC1EA}" destId="{7CDC7920-0C2B-4894-B4AA-5CAFC0211D04}" srcOrd="0" destOrd="0" presId="urn:microsoft.com/office/officeart/2005/8/layout/vList3"/>
    <dgm:cxn modelId="{33DEAE11-017E-4660-AD47-5E0AD975302A}" type="presParOf" srcId="{F06F8F2B-4FF7-4742-BE03-B45CD72BC1EA}" destId="{BD890EFC-DE71-489C-A509-E3CD32C03348}" srcOrd="1" destOrd="0" presId="urn:microsoft.com/office/officeart/2005/8/layout/vList3"/>
    <dgm:cxn modelId="{066F68D8-8911-4539-8638-F156EC593005}" type="presParOf" srcId="{8E6080F1-4926-4470-85BE-96F357B94ABB}" destId="{7CA6B97C-F531-4127-B085-90757A1ACF56}" srcOrd="5" destOrd="0" presId="urn:microsoft.com/office/officeart/2005/8/layout/vList3"/>
    <dgm:cxn modelId="{A54D9E27-EA0B-474F-A71E-F590C9E7B124}" type="presParOf" srcId="{8E6080F1-4926-4470-85BE-96F357B94ABB}" destId="{6B66EE67-534A-4E36-A548-8B490AB93C02}" srcOrd="6" destOrd="0" presId="urn:microsoft.com/office/officeart/2005/8/layout/vList3"/>
    <dgm:cxn modelId="{4CF6F682-9104-4993-B77E-130312A90685}" type="presParOf" srcId="{6B66EE67-534A-4E36-A548-8B490AB93C02}" destId="{B18E1772-5DD1-4BF4-9A58-2BFEE4A1B265}" srcOrd="0" destOrd="0" presId="urn:microsoft.com/office/officeart/2005/8/layout/vList3"/>
    <dgm:cxn modelId="{8DD9CFF2-C713-4AA9-9105-41197E984E46}" type="presParOf" srcId="{6B66EE67-534A-4E36-A548-8B490AB93C02}" destId="{EA064382-3D44-49B1-B273-259DF2C8EC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79B3F-E191-4616-BAB3-7EF793841A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8C65356-A308-4F99-B159-7F270BB574ED}">
      <dgm:prSet phldrT="[Testo]" custT="1"/>
      <dgm:spPr>
        <a:solidFill>
          <a:srgbClr val="92D050"/>
        </a:solidFill>
      </dgm:spPr>
      <dgm:t>
        <a:bodyPr/>
        <a:lstStyle/>
        <a:p>
          <a:pPr algn="ctr"/>
          <a:r>
            <a:rPr lang="it-IT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Erpicatura</a:t>
          </a:r>
        </a:p>
      </dgm:t>
    </dgm:pt>
    <dgm:pt modelId="{FA738443-243E-4BC6-B051-E15ACB15DC06}" type="parTrans" cxnId="{551516F1-8AC7-43F2-B9AE-53E2940EF8E8}">
      <dgm:prSet/>
      <dgm:spPr/>
      <dgm:t>
        <a:bodyPr/>
        <a:lstStyle/>
        <a:p>
          <a:endParaRPr lang="it-IT"/>
        </a:p>
      </dgm:t>
    </dgm:pt>
    <dgm:pt modelId="{A7A81ED6-74E7-4058-8FA1-C136563D9405}" type="sibTrans" cxnId="{551516F1-8AC7-43F2-B9AE-53E2940EF8E8}">
      <dgm:prSet/>
      <dgm:spPr/>
      <dgm:t>
        <a:bodyPr/>
        <a:lstStyle/>
        <a:p>
          <a:endParaRPr lang="it-IT"/>
        </a:p>
      </dgm:t>
    </dgm:pt>
    <dgm:pt modelId="{7FA975FC-95E9-4A92-801E-29E3F137DB82}">
      <dgm:prSet phldrT="[Testo]" custT="1"/>
      <dgm:spPr>
        <a:solidFill>
          <a:srgbClr val="92D050"/>
        </a:solidFill>
      </dgm:spPr>
      <dgm:t>
        <a:bodyPr/>
        <a:lstStyle/>
        <a:p>
          <a:pPr algn="ctr"/>
          <a:r>
            <a:rPr lang="it-IT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Trapianto</a:t>
          </a:r>
        </a:p>
      </dgm:t>
    </dgm:pt>
    <dgm:pt modelId="{04DEEF08-2EE6-428E-8412-6FB70ACCF81E}" type="parTrans" cxnId="{01FABD10-8F76-4C62-B317-48CC04EE7161}">
      <dgm:prSet/>
      <dgm:spPr/>
      <dgm:t>
        <a:bodyPr/>
        <a:lstStyle/>
        <a:p>
          <a:endParaRPr lang="it-IT"/>
        </a:p>
      </dgm:t>
    </dgm:pt>
    <dgm:pt modelId="{7FC5F3FF-41D8-46CD-AAFD-5A74C7E86993}" type="sibTrans" cxnId="{01FABD10-8F76-4C62-B317-48CC04EE7161}">
      <dgm:prSet/>
      <dgm:spPr/>
      <dgm:t>
        <a:bodyPr/>
        <a:lstStyle/>
        <a:p>
          <a:endParaRPr lang="it-IT"/>
        </a:p>
      </dgm:t>
    </dgm:pt>
    <dgm:pt modelId="{8E6080F1-4926-4470-85BE-96F357B94ABB}" type="pres">
      <dgm:prSet presAssocID="{CCA79B3F-E191-4616-BAB3-7EF793841AC8}" presName="linearFlow" presStyleCnt="0">
        <dgm:presLayoutVars>
          <dgm:dir/>
          <dgm:resizeHandles val="exact"/>
        </dgm:presLayoutVars>
      </dgm:prSet>
      <dgm:spPr/>
    </dgm:pt>
    <dgm:pt modelId="{F06F8F2B-4FF7-4742-BE03-B45CD72BC1EA}" type="pres">
      <dgm:prSet presAssocID="{88C65356-A308-4F99-B159-7F270BB574ED}" presName="composite" presStyleCnt="0"/>
      <dgm:spPr/>
    </dgm:pt>
    <dgm:pt modelId="{7CDC7920-0C2B-4894-B4AA-5CAFC0211D04}" type="pres">
      <dgm:prSet presAssocID="{88C65356-A308-4F99-B159-7F270BB574ED}" presName="imgShp" presStyleLbl="fgImgPlace1" presStyleIdx="0" presStyleCnt="2" custScaleX="78289" custScaleY="7828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D890EFC-DE71-489C-A509-E3CD32C03348}" type="pres">
      <dgm:prSet presAssocID="{88C65356-A308-4F99-B159-7F270BB574ED}" presName="txShp" presStyleLbl="node1" presStyleIdx="0" presStyleCnt="2" custScaleX="124351" custScaleY="50957">
        <dgm:presLayoutVars>
          <dgm:bulletEnabled val="1"/>
        </dgm:presLayoutVars>
      </dgm:prSet>
      <dgm:spPr/>
    </dgm:pt>
    <dgm:pt modelId="{7CA6B97C-F531-4127-B085-90757A1ACF56}" type="pres">
      <dgm:prSet presAssocID="{A7A81ED6-74E7-4058-8FA1-C136563D9405}" presName="spacing" presStyleCnt="0"/>
      <dgm:spPr/>
    </dgm:pt>
    <dgm:pt modelId="{720BD283-EEB8-49C2-8ECA-6D220CB88328}" type="pres">
      <dgm:prSet presAssocID="{7FA975FC-95E9-4A92-801E-29E3F137DB82}" presName="composite" presStyleCnt="0"/>
      <dgm:spPr/>
    </dgm:pt>
    <dgm:pt modelId="{BA93EE62-6078-4413-9E5D-1FF500E27157}" type="pres">
      <dgm:prSet presAssocID="{7FA975FC-95E9-4A92-801E-29E3F137DB82}" presName="imgShp" presStyleLbl="fgImgPlace1" presStyleIdx="1" presStyleCnt="2" custScaleX="78289" custScaleY="7828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14BA0E8-20AD-4B42-8DEB-D2C4C3ACBB29}" type="pres">
      <dgm:prSet presAssocID="{7FA975FC-95E9-4A92-801E-29E3F137DB82}" presName="txShp" presStyleLbl="node1" presStyleIdx="1" presStyleCnt="2" custScaleX="124351" custScaleY="50957">
        <dgm:presLayoutVars>
          <dgm:bulletEnabled val="1"/>
        </dgm:presLayoutVars>
      </dgm:prSet>
      <dgm:spPr/>
    </dgm:pt>
  </dgm:ptLst>
  <dgm:cxnLst>
    <dgm:cxn modelId="{01FABD10-8F76-4C62-B317-48CC04EE7161}" srcId="{CCA79B3F-E191-4616-BAB3-7EF793841AC8}" destId="{7FA975FC-95E9-4A92-801E-29E3F137DB82}" srcOrd="1" destOrd="0" parTransId="{04DEEF08-2EE6-428E-8412-6FB70ACCF81E}" sibTransId="{7FC5F3FF-41D8-46CD-AAFD-5A74C7E86993}"/>
    <dgm:cxn modelId="{D042FF98-8293-4E7C-8FD7-8A0B23048BAE}" type="presOf" srcId="{CCA79B3F-E191-4616-BAB3-7EF793841AC8}" destId="{8E6080F1-4926-4470-85BE-96F357B94ABB}" srcOrd="0" destOrd="0" presId="urn:microsoft.com/office/officeart/2005/8/layout/vList3"/>
    <dgm:cxn modelId="{217EBBA3-9CA6-4073-8D8A-EE9D4E15E00B}" type="presOf" srcId="{88C65356-A308-4F99-B159-7F270BB574ED}" destId="{BD890EFC-DE71-489C-A509-E3CD32C03348}" srcOrd="0" destOrd="0" presId="urn:microsoft.com/office/officeart/2005/8/layout/vList3"/>
    <dgm:cxn modelId="{551516F1-8AC7-43F2-B9AE-53E2940EF8E8}" srcId="{CCA79B3F-E191-4616-BAB3-7EF793841AC8}" destId="{88C65356-A308-4F99-B159-7F270BB574ED}" srcOrd="0" destOrd="0" parTransId="{FA738443-243E-4BC6-B051-E15ACB15DC06}" sibTransId="{A7A81ED6-74E7-4058-8FA1-C136563D9405}"/>
    <dgm:cxn modelId="{B88E9BFC-BFA8-45DD-B4F1-50B622558227}" type="presOf" srcId="{7FA975FC-95E9-4A92-801E-29E3F137DB82}" destId="{114BA0E8-20AD-4B42-8DEB-D2C4C3ACBB29}" srcOrd="0" destOrd="0" presId="urn:microsoft.com/office/officeart/2005/8/layout/vList3"/>
    <dgm:cxn modelId="{E2FB921E-366D-46FE-AB6E-F41145F1C930}" type="presParOf" srcId="{8E6080F1-4926-4470-85BE-96F357B94ABB}" destId="{F06F8F2B-4FF7-4742-BE03-B45CD72BC1EA}" srcOrd="0" destOrd="0" presId="urn:microsoft.com/office/officeart/2005/8/layout/vList3"/>
    <dgm:cxn modelId="{3A3C0255-2653-4B05-BF31-FD2468B54B47}" type="presParOf" srcId="{F06F8F2B-4FF7-4742-BE03-B45CD72BC1EA}" destId="{7CDC7920-0C2B-4894-B4AA-5CAFC0211D04}" srcOrd="0" destOrd="0" presId="urn:microsoft.com/office/officeart/2005/8/layout/vList3"/>
    <dgm:cxn modelId="{E2995DE2-0FF8-46A9-8D07-4BC735717DF1}" type="presParOf" srcId="{F06F8F2B-4FF7-4742-BE03-B45CD72BC1EA}" destId="{BD890EFC-DE71-489C-A509-E3CD32C03348}" srcOrd="1" destOrd="0" presId="urn:microsoft.com/office/officeart/2005/8/layout/vList3"/>
    <dgm:cxn modelId="{95FB0B83-F150-4930-96D2-156C88F2D723}" type="presParOf" srcId="{8E6080F1-4926-4470-85BE-96F357B94ABB}" destId="{7CA6B97C-F531-4127-B085-90757A1ACF56}" srcOrd="1" destOrd="0" presId="urn:microsoft.com/office/officeart/2005/8/layout/vList3"/>
    <dgm:cxn modelId="{10B90317-27E7-4B9D-BA09-520BDD4D728D}" type="presParOf" srcId="{8E6080F1-4926-4470-85BE-96F357B94ABB}" destId="{720BD283-EEB8-49C2-8ECA-6D220CB88328}" srcOrd="2" destOrd="0" presId="urn:microsoft.com/office/officeart/2005/8/layout/vList3"/>
    <dgm:cxn modelId="{B9CCB36A-D49E-4EBB-A83E-18AB6D56AEE8}" type="presParOf" srcId="{720BD283-EEB8-49C2-8ECA-6D220CB88328}" destId="{BA93EE62-6078-4413-9E5D-1FF500E27157}" srcOrd="0" destOrd="0" presId="urn:microsoft.com/office/officeart/2005/8/layout/vList3"/>
    <dgm:cxn modelId="{F3C01241-1703-4535-8823-1B0300B61FF6}" type="presParOf" srcId="{720BD283-EEB8-49C2-8ECA-6D220CB88328}" destId="{114BA0E8-20AD-4B42-8DEB-D2C4C3ACBB2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83A4F-9BE9-49DA-8E26-54FFC7FB119B}">
      <dsp:nvSpPr>
        <dsp:cNvPr id="0" name=""/>
        <dsp:cNvSpPr/>
      </dsp:nvSpPr>
      <dsp:spPr>
        <a:xfrm rot="10800000">
          <a:off x="1235322" y="188283"/>
          <a:ext cx="2977563" cy="70071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8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Aratura</a:t>
          </a:r>
        </a:p>
      </dsp:txBody>
      <dsp:txXfrm rot="10800000">
        <a:off x="1410500" y="188283"/>
        <a:ext cx="2802385" cy="700714"/>
      </dsp:txXfrm>
    </dsp:sp>
    <dsp:sp modelId="{728A425B-8B66-4512-8849-1F351989C59B}">
      <dsp:nvSpPr>
        <dsp:cNvPr id="0" name=""/>
        <dsp:cNvSpPr/>
      </dsp:nvSpPr>
      <dsp:spPr>
        <a:xfrm>
          <a:off x="591340" y="3282"/>
          <a:ext cx="1070717" cy="107071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BA0E8-20AD-4B42-8DEB-D2C4C3ACBB29}">
      <dsp:nvSpPr>
        <dsp:cNvPr id="0" name=""/>
        <dsp:cNvSpPr/>
      </dsp:nvSpPr>
      <dsp:spPr>
        <a:xfrm rot="10800000">
          <a:off x="1235322" y="1274982"/>
          <a:ext cx="2977563" cy="70071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8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Discissura</a:t>
          </a:r>
          <a:endParaRPr lang="it-IT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10500" y="1274982"/>
        <a:ext cx="2802385" cy="700714"/>
      </dsp:txXfrm>
    </dsp:sp>
    <dsp:sp modelId="{BA93EE62-6078-4413-9E5D-1FF500E27157}">
      <dsp:nvSpPr>
        <dsp:cNvPr id="0" name=""/>
        <dsp:cNvSpPr/>
      </dsp:nvSpPr>
      <dsp:spPr>
        <a:xfrm>
          <a:off x="591340" y="1089980"/>
          <a:ext cx="1070717" cy="107071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90EFC-DE71-489C-A509-E3CD32C03348}">
      <dsp:nvSpPr>
        <dsp:cNvPr id="0" name=""/>
        <dsp:cNvSpPr/>
      </dsp:nvSpPr>
      <dsp:spPr>
        <a:xfrm rot="10800000">
          <a:off x="1235322" y="2361680"/>
          <a:ext cx="2977563" cy="70071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8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Erpicatura</a:t>
          </a:r>
        </a:p>
      </dsp:txBody>
      <dsp:txXfrm rot="10800000">
        <a:off x="1410500" y="2361680"/>
        <a:ext cx="2802385" cy="700714"/>
      </dsp:txXfrm>
    </dsp:sp>
    <dsp:sp modelId="{7CDC7920-0C2B-4894-B4AA-5CAFC0211D04}">
      <dsp:nvSpPr>
        <dsp:cNvPr id="0" name=""/>
        <dsp:cNvSpPr/>
      </dsp:nvSpPr>
      <dsp:spPr>
        <a:xfrm>
          <a:off x="591340" y="2176678"/>
          <a:ext cx="1070717" cy="1070717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64382-3D44-49B1-B273-259DF2C8EC18}">
      <dsp:nvSpPr>
        <dsp:cNvPr id="0" name=""/>
        <dsp:cNvSpPr/>
      </dsp:nvSpPr>
      <dsp:spPr>
        <a:xfrm rot="10800000">
          <a:off x="1235322" y="3448378"/>
          <a:ext cx="2977563" cy="70071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Trapianto</a:t>
          </a:r>
        </a:p>
      </dsp:txBody>
      <dsp:txXfrm rot="10800000">
        <a:off x="1410500" y="3448378"/>
        <a:ext cx="2802385" cy="700714"/>
      </dsp:txXfrm>
    </dsp:sp>
    <dsp:sp modelId="{B18E1772-5DD1-4BF4-9A58-2BFEE4A1B265}">
      <dsp:nvSpPr>
        <dsp:cNvPr id="0" name=""/>
        <dsp:cNvSpPr/>
      </dsp:nvSpPr>
      <dsp:spPr>
        <a:xfrm>
          <a:off x="591340" y="3263377"/>
          <a:ext cx="1070717" cy="1070717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90EFC-DE71-489C-A509-E3CD32C03348}">
      <dsp:nvSpPr>
        <dsp:cNvPr id="0" name=""/>
        <dsp:cNvSpPr/>
      </dsp:nvSpPr>
      <dsp:spPr>
        <a:xfrm rot="10800000">
          <a:off x="550810" y="524787"/>
          <a:ext cx="4080797" cy="842408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004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Erpicatura</a:t>
          </a:r>
        </a:p>
      </dsp:txBody>
      <dsp:txXfrm rot="10800000">
        <a:off x="761412" y="524787"/>
        <a:ext cx="3870195" cy="842408"/>
      </dsp:txXfrm>
    </dsp:sp>
    <dsp:sp modelId="{7CDC7920-0C2B-4894-B4AA-5CAFC0211D04}">
      <dsp:nvSpPr>
        <dsp:cNvPr id="0" name=""/>
        <dsp:cNvSpPr/>
      </dsp:nvSpPr>
      <dsp:spPr>
        <a:xfrm>
          <a:off x="303243" y="298864"/>
          <a:ext cx="1294254" cy="129425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BA0E8-20AD-4B42-8DEB-D2C4C3ACBB29}">
      <dsp:nvSpPr>
        <dsp:cNvPr id="0" name=""/>
        <dsp:cNvSpPr/>
      </dsp:nvSpPr>
      <dsp:spPr>
        <a:xfrm rot="10800000">
          <a:off x="550810" y="2312527"/>
          <a:ext cx="4080797" cy="842408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004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Trapianto</a:t>
          </a:r>
        </a:p>
      </dsp:txBody>
      <dsp:txXfrm rot="10800000">
        <a:off x="761412" y="2312527"/>
        <a:ext cx="3870195" cy="842408"/>
      </dsp:txXfrm>
    </dsp:sp>
    <dsp:sp modelId="{BA93EE62-6078-4413-9E5D-1FF500E27157}">
      <dsp:nvSpPr>
        <dsp:cNvPr id="0" name=""/>
        <dsp:cNvSpPr/>
      </dsp:nvSpPr>
      <dsp:spPr>
        <a:xfrm>
          <a:off x="303243" y="2086604"/>
          <a:ext cx="1294254" cy="1294254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88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1196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4350024" y="-826813"/>
            <a:ext cx="3491951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F3F398-2988-9013-7DA8-6644D4457F38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2BF7E0-B17D-63B9-4A34-7D02618FF47F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1196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2685011"/>
            <a:ext cx="10515600" cy="349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0102C9-F313-5DEC-6D11-D49299077A57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1AB0F5-02E2-DBE7-B65A-67EC77AE46CB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1196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9FDBCE-A93A-B416-7740-6F7E90CEFA09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DC6AC5-4408-DD99-4311-E3ED113AA291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1196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CED77-24E9-F513-70FF-1CFA8FE8CF06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8D6619-2807-DBE1-EC8E-EC35EAA6A2C7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AF4626-472E-E1B5-CB2B-5FF072A4C251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F47F4A-D5F5-DFFE-F6F4-B2FAC6C5AE28}"/>
              </a:ext>
            </a:extLst>
          </p:cNvPr>
          <p:cNvSpPr txBox="1"/>
          <p:nvPr userDrawn="1"/>
        </p:nvSpPr>
        <p:spPr>
          <a:xfrm>
            <a:off x="11208589" y="6400412"/>
            <a:ext cx="60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36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1196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2685011"/>
            <a:ext cx="10515600" cy="349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5" name="Google Shape;15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460" y="147406"/>
            <a:ext cx="1214885" cy="77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7" descr="Immagine che contiene testo, colorato, piastrellato&#10;&#10;Descrizione generata automaticament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47274" y="47035"/>
            <a:ext cx="748799" cy="10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7" descr="Gal | Vesuvio Verde – Coltiviamo idee, raccogliamo futuro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41795" y="101432"/>
            <a:ext cx="2470448" cy="82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7"/>
          <p:cNvPicPr preferRelativeResize="0"/>
          <p:nvPr/>
        </p:nvPicPr>
        <p:blipFill rotWithShape="1">
          <a:blip r:embed="rId16">
            <a:alphaModFix/>
          </a:blip>
          <a:srcRect t="29614" b="24075"/>
          <a:stretch/>
        </p:blipFill>
        <p:spPr>
          <a:xfrm>
            <a:off x="7002376" y="147406"/>
            <a:ext cx="1911002" cy="75452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ruzzo24ore.tv/news/BILANCIA-L-Oroscopo-2016-Di-Paolo-Fox-Le-Previsioni-Segno-Per-Segno/166773.ht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0" y="3024000"/>
            <a:ext cx="12192000" cy="81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849983" y="2764988"/>
            <a:ext cx="10492033" cy="132802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 ACTIVIA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Azione </a:t>
            </a:r>
            <a:r>
              <a:rPr lang="it-IT" sz="28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ColletTIva</a:t>
            </a:r>
            <a:r>
              <a:rPr lang="it-IT" sz="2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la protezione del suolo nei territori </a:t>
            </a:r>
            <a:r>
              <a:rPr lang="it-IT" sz="28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VesuvIAni</a:t>
            </a:r>
            <a:endParaRPr sz="28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ABD869-3F31-F67E-5C9A-81AE9C2822B0}"/>
              </a:ext>
            </a:extLst>
          </p:cNvPr>
          <p:cNvSpPr txBox="1"/>
          <p:nvPr/>
        </p:nvSpPr>
        <p:spPr>
          <a:xfrm>
            <a:off x="3975167" y="1460693"/>
            <a:ext cx="4241663" cy="783193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Museo Boscoreale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0600D5-C3E0-98F6-8AC3-F2D6376E3408}"/>
              </a:ext>
            </a:extLst>
          </p:cNvPr>
          <p:cNvSpPr txBox="1"/>
          <p:nvPr/>
        </p:nvSpPr>
        <p:spPr>
          <a:xfrm>
            <a:off x="9449576" y="5794306"/>
            <a:ext cx="17945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06/04/2022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48ED2A-A85C-22A0-8D35-9EB79B068D46}"/>
              </a:ext>
            </a:extLst>
          </p:cNvPr>
          <p:cNvSpPr txBox="1"/>
          <p:nvPr/>
        </p:nvSpPr>
        <p:spPr>
          <a:xfrm>
            <a:off x="849983" y="4888542"/>
            <a:ext cx="35913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Relatori: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Rossella Piscopo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Bartolo Di Nardo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/>
          <p:nvPr/>
        </p:nvSpPr>
        <p:spPr>
          <a:xfrm>
            <a:off x="4149365" y="1646352"/>
            <a:ext cx="3893270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it-IT" sz="2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OBIETTIVI DIRETTI:</a:t>
            </a:r>
            <a:endParaRPr/>
          </a:p>
        </p:txBody>
      </p:sp>
      <p:sp>
        <p:nvSpPr>
          <p:cNvPr id="160" name="Google Shape;160;p10"/>
          <p:cNvSpPr/>
          <p:nvPr/>
        </p:nvSpPr>
        <p:spPr>
          <a:xfrm>
            <a:off x="493729" y="2729541"/>
            <a:ext cx="11204542" cy="32008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i="1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Sono interni al progetto</a:t>
            </a:r>
            <a:r>
              <a:rPr lang="it-IT" sz="2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26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rivolti primariamente alle aziende agricole del partenariato e secondariamente a tutte le aziende agricole e soggetti del mondo agricolo dell’area interessata dal progetto: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it-IT" sz="2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Adozione stabile dell’Agricoltura Conservativa;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it-IT" sz="2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Diffusione buone pratiche agricole;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it-IT" sz="2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Miglioramento delle conoscenze, competenze agronomiche ed ambientali degli agricoltori dell’area.</a:t>
            </a:r>
            <a:endParaRPr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D0FC27-95F1-2588-4860-0536EF339A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/>
          <p:nvPr/>
        </p:nvSpPr>
        <p:spPr>
          <a:xfrm>
            <a:off x="426302" y="1602819"/>
            <a:ext cx="11517981" cy="48694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Sono esterni al progetto</a:t>
            </a:r>
            <a:r>
              <a:rPr lang="it-IT" sz="22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 indirizzati ad un’areale più vasto e ad un bacino di utenza costituito da tutta la popolazione dell’area rurale. Tali obiettivi sono mirati a:</a:t>
            </a:r>
            <a:endParaRPr sz="2000" b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Gestione sostenibile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della risorsa suolo al fine di ridurre le emissioni di gas serra e ammoniaca;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Consapevolezza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parte degli agricoltori dell’impatto dell’agricoltura sull’ambiente e sulla società (emissione CO2, erosione, inquinamento);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Creazione di una rete di agricoltori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lo sviluppo di relazioni stabili e continuative che possano permettere la migliore adozione dell’A.C. e lo sviluppo di ulteriori occasioni di condivisione e collaborazione;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Sensibilizzare gli agricoltori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all’opportunità di implementare la formazione professionale e l’acquisizione di competenze verso pratiche agronomiche maggiormente sostenibili, in relazione, ad esempio, al rischio erosivo, al rischio incendi ed eventi catastrofici;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Campagne di informazione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seminari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workshop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cui saranno invitati a partecipare esperti del mondo universitario e /o ordini professionali, in merito ai temi oggetto di questo bando;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Visite tecniche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it-IT" sz="20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attività dimostrative </a:t>
            </a:r>
            <a:r>
              <a:rPr lang="it-IT" sz="2000" b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campo e in aziende virtuose.</a:t>
            </a:r>
            <a:endParaRPr dirty="0"/>
          </a:p>
        </p:txBody>
      </p:sp>
      <p:sp>
        <p:nvSpPr>
          <p:cNvPr id="166" name="Google Shape;166;p11"/>
          <p:cNvSpPr/>
          <p:nvPr/>
        </p:nvSpPr>
        <p:spPr>
          <a:xfrm>
            <a:off x="3961614" y="944315"/>
            <a:ext cx="4268772" cy="58303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it-IT" sz="2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OBIETTIVI INDIRETTI: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90ADC8-D48B-8F21-47AC-3E21D5CC4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5FC3474F-4CB5-E859-5219-EBB6D9FFA073}"/>
              </a:ext>
            </a:extLst>
          </p:cNvPr>
          <p:cNvSpPr/>
          <p:nvPr/>
        </p:nvSpPr>
        <p:spPr>
          <a:xfrm>
            <a:off x="2264647" y="1316309"/>
            <a:ext cx="7662706" cy="56273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 ACTIVIA: Inquadramento Territoriale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C3A1A3-24F6-C2FB-A487-0D17F0BB872D}"/>
              </a:ext>
            </a:extLst>
          </p:cNvPr>
          <p:cNvSpPr txBox="1"/>
          <p:nvPr/>
        </p:nvSpPr>
        <p:spPr>
          <a:xfrm>
            <a:off x="355877" y="2545658"/>
            <a:ext cx="5140570" cy="350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L’ambito territoriale individuato coinvolge i Comuni di: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Massa di Somma (NA);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Pollena Trocchia (NA)</a:t>
            </a:r>
            <a:r>
              <a:rPr lang="it-IT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Sant’Anastasia (NA)</a:t>
            </a:r>
            <a:r>
              <a:rPr lang="it-IT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Somma Vesuviana (NA)</a:t>
            </a:r>
            <a:r>
              <a:rPr lang="it-IT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Ottaviano (NA)</a:t>
            </a:r>
            <a:r>
              <a:rPr lang="it-IT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San Giuseppe Vesuviano (NA);</a:t>
            </a:r>
          </a:p>
          <a:p>
            <a:pPr algn="just"/>
            <a:r>
              <a:rPr lang="it-IT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Tutti </a:t>
            </a:r>
            <a:r>
              <a:rPr lang="it-IT" sz="20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rientranti nella perimetrazione del </a:t>
            </a: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GAL Vesuvio Verde.</a:t>
            </a:r>
          </a:p>
        </p:txBody>
      </p:sp>
      <p:pic>
        <p:nvPicPr>
          <p:cNvPr id="19" name="Google Shape;154;p9">
            <a:extLst>
              <a:ext uri="{FF2B5EF4-FFF2-40B4-BE49-F238E27FC236}">
                <a16:creationId xmlns:a16="http://schemas.microsoft.com/office/drawing/2014/main" id="{880F63DA-5FC0-BB77-6465-AC89116352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7633" y="2433501"/>
            <a:ext cx="4324350" cy="36195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C3E5B46C-E6A5-572A-A11F-277D1CC91EB1}"/>
              </a:ext>
            </a:extLst>
          </p:cNvPr>
          <p:cNvSpPr/>
          <p:nvPr/>
        </p:nvSpPr>
        <p:spPr>
          <a:xfrm>
            <a:off x="5869912" y="4149969"/>
            <a:ext cx="884255" cy="56273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124524-F977-498E-1888-06B7E3E76E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43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12C9CA45-7A9B-3B29-4340-0D617417BA55}"/>
              </a:ext>
            </a:extLst>
          </p:cNvPr>
          <p:cNvSpPr/>
          <p:nvPr/>
        </p:nvSpPr>
        <p:spPr>
          <a:xfrm>
            <a:off x="265444" y="1177273"/>
            <a:ext cx="5050135" cy="93816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 ACTIVIA: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Inquadramento Territoriale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108B4A-9524-24EC-26A6-72F102853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2" t="12015" r="62197" b="16106"/>
          <a:stretch/>
        </p:blipFill>
        <p:spPr bwMode="auto">
          <a:xfrm>
            <a:off x="5777802" y="1148303"/>
            <a:ext cx="5050135" cy="5573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2C03464-0ABA-66A7-ECFA-64C8EDFE9F8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923692" y="1148303"/>
            <a:ext cx="854110" cy="34606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DB8771C-16A7-307A-4EF0-640A1FF6BDD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923692" y="4608960"/>
            <a:ext cx="854110" cy="2112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932F9A-3F6B-D89E-42F0-A6B9DA560D8C}"/>
              </a:ext>
            </a:extLst>
          </p:cNvPr>
          <p:cNvSpPr txBox="1"/>
          <p:nvPr/>
        </p:nvSpPr>
        <p:spPr>
          <a:xfrm>
            <a:off x="265444" y="2599899"/>
            <a:ext cx="4658248" cy="40181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Nell’ambito ricadono parte delle perimetrazioni del Parco Nazionale del Vesuvio, dei </a:t>
            </a:r>
            <a:r>
              <a:rPr lang="it-IT" sz="2000" b="1" i="0" u="none" strike="noStrike" dirty="0">
                <a:solidFill>
                  <a:srgbClr val="CC00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SIC (Siti Interesse Comunitario)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IT8030021 </a:t>
            </a:r>
            <a:r>
              <a:rPr lang="it-IT" sz="2000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– </a:t>
            </a:r>
            <a:r>
              <a:rPr lang="it-IT" sz="2000" b="1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Monte Somma;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IT8030036 – Vesuvio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 </a:t>
            </a:r>
            <a:r>
              <a:rPr lang="it-IT" sz="2000" b="1" i="0" u="none" strike="noStrike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ZPS (Zone a Protezione Speciale):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000" b="1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IT8030037</a:t>
            </a:r>
            <a:r>
              <a:rPr lang="it-IT" sz="2000" i="0" u="none" strike="noStrike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– </a:t>
            </a: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Vesuvio Monte Somma e della Riserva Statale Tirone. </a:t>
            </a:r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4C2387C-DDF6-EE67-0323-648160775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39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204C07B8-87B2-629C-28D1-7B6AEB22F675}"/>
              </a:ext>
            </a:extLst>
          </p:cNvPr>
          <p:cNvSpPr/>
          <p:nvPr/>
        </p:nvSpPr>
        <p:spPr>
          <a:xfrm>
            <a:off x="1689065" y="1276125"/>
            <a:ext cx="8813870" cy="56273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 ACTIVIA: Le Aziende Partner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F4D8F4-AE3D-F8DA-D876-A1144BFD0DFE}"/>
              </a:ext>
            </a:extLst>
          </p:cNvPr>
          <p:cNvSpPr txBox="1"/>
          <p:nvPr/>
        </p:nvSpPr>
        <p:spPr>
          <a:xfrm>
            <a:off x="858505" y="2012436"/>
            <a:ext cx="10474990" cy="45288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 aziende partner del progetto sono 7, 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delle quali 5 hanno sede legale </a:t>
            </a: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all’interno del GAL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ovvero: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 a San Giuseppe Vesuviano (NA);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 a Pollena Trocchia (NA);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 a Ottaviano (NA);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 a Sant’Anastasia (NA);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 a Somma Vesuviana (NA). </a:t>
            </a:r>
          </a:p>
          <a:p>
            <a:pPr algn="just"/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Una azienda ha sede legale nel comune di Brusciano (NA), ma sede operativa e terreni aziendali </a:t>
            </a: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all’interno del perimetro del GAL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una ha sede legale a Montesarchio (BN) ma sede operativa e terreni aziendali </a:t>
            </a:r>
            <a:r>
              <a:rPr lang="it-IT" sz="2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all’interno del perimetro del GAL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Le aziende hanno prevalentemente </a:t>
            </a:r>
            <a:r>
              <a:rPr lang="it-IT" sz="2000" b="1" i="0" u="sng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indirizzo frutticolo ed ortivo</a:t>
            </a:r>
            <a:r>
              <a:rPr lang="it-IT" sz="200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secondo la vocazione produttiva tipica locale. Le 7 aziende del partenariato rientrano nelle aree sensibili in relazione agli Asset naturalistici (S3) con classificazione 2.</a:t>
            </a:r>
            <a:endParaRPr lang="it-IT" sz="20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195F31-CC54-5810-C5F2-C0E742A0DE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45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7;p17">
            <a:extLst>
              <a:ext uri="{FF2B5EF4-FFF2-40B4-BE49-F238E27FC236}">
                <a16:creationId xmlns:a16="http://schemas.microsoft.com/office/drawing/2014/main" id="{EB83FC5D-5C01-F7E9-C6EC-CC8E709AD189}"/>
              </a:ext>
            </a:extLst>
          </p:cNvPr>
          <p:cNvSpPr/>
          <p:nvPr/>
        </p:nvSpPr>
        <p:spPr>
          <a:xfrm>
            <a:off x="3770225" y="954256"/>
            <a:ext cx="4651549" cy="655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Sviluppi futuri:</a:t>
            </a:r>
          </a:p>
        </p:txBody>
      </p:sp>
      <p:sp>
        <p:nvSpPr>
          <p:cNvPr id="6" name="Google Shape;276;p26">
            <a:extLst>
              <a:ext uri="{FF2B5EF4-FFF2-40B4-BE49-F238E27FC236}">
                <a16:creationId xmlns:a16="http://schemas.microsoft.com/office/drawing/2014/main" id="{66B18068-7A48-DCB2-D000-E03FBD712BCB}"/>
              </a:ext>
            </a:extLst>
          </p:cNvPr>
          <p:cNvSpPr txBox="1">
            <a:spLocks/>
          </p:cNvSpPr>
          <p:nvPr/>
        </p:nvSpPr>
        <p:spPr>
          <a:xfrm>
            <a:off x="838199" y="1691625"/>
            <a:ext cx="10515600" cy="19468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  <a:t>Dato l’ambito territoriale del GAL del Vesuvio, è stato avviato uno studio preliminare di Tesi Magistrale relativo alle Tecniche Agronomiche di Agricoltura Conservativa su Pomodoro del Piennolo nel Comune di Sant’Anastasia (NA)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endParaRPr lang="it-IT" dirty="0"/>
          </a:p>
          <a:p>
            <a:pPr marL="228600" indent="-50800" algn="just">
              <a:buSzPts val="2800"/>
              <a:buFont typeface="Arial"/>
              <a:buNone/>
            </a:pPr>
            <a:endParaRPr lang="it-IT" dirty="0"/>
          </a:p>
        </p:txBody>
      </p:sp>
      <p:pic>
        <p:nvPicPr>
          <p:cNvPr id="1026" name="Picture 2" descr="Droni per agricoltura di precisione e agronomia - EGM96">
            <a:extLst>
              <a:ext uri="{FF2B5EF4-FFF2-40B4-BE49-F238E27FC236}">
                <a16:creationId xmlns:a16="http://schemas.microsoft.com/office/drawing/2014/main" id="{3D1DDAC5-C077-659D-BEA1-0F9CE92A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43" y="4051554"/>
            <a:ext cx="3346102" cy="2509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'AGRICOLTURA DI PRECISIONE E I DRONI – Corriere della Serra">
            <a:extLst>
              <a:ext uri="{FF2B5EF4-FFF2-40B4-BE49-F238E27FC236}">
                <a16:creationId xmlns:a16="http://schemas.microsoft.com/office/drawing/2014/main" id="{A105AB1D-F885-2152-2A38-F0B59336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14" y="4051554"/>
            <a:ext cx="5245553" cy="2510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7666DA-6B82-5CC2-0ACD-C9C3A5564F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>
            <a:spLocks noGrp="1"/>
          </p:cNvSpPr>
          <p:nvPr>
            <p:ph type="title"/>
          </p:nvPr>
        </p:nvSpPr>
        <p:spPr>
          <a:xfrm>
            <a:off x="2210953" y="1288762"/>
            <a:ext cx="7770091" cy="132556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b="1">
                <a:latin typeface="Times New Roman"/>
                <a:ea typeface="Times New Roman"/>
                <a:cs typeface="Times New Roman"/>
                <a:sym typeface="Times New Roman"/>
              </a:rPr>
              <a:t>Agricoltura Conservativa </a:t>
            </a:r>
            <a:r>
              <a:rPr lang="it-IT" sz="1800" b="1" i="1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it-IT" sz="1600" b="1" i="1">
                <a:latin typeface="Times New Roman"/>
                <a:ea typeface="Times New Roman"/>
                <a:cs typeface="Times New Roman"/>
                <a:sym typeface="Times New Roman"/>
              </a:rPr>
              <a:t>Fonte FAO)</a:t>
            </a: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12"/>
          <p:cNvSpPr>
            <a:spLocks noGrp="1"/>
          </p:cNvSpPr>
          <p:nvPr>
            <p:ph type="body" idx="1"/>
          </p:nvPr>
        </p:nvSpPr>
        <p:spPr>
          <a:xfrm>
            <a:off x="604980" y="3429000"/>
            <a:ext cx="10982035" cy="153367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it-IT" sz="3000" b="1" i="1" dirty="0">
                <a:latin typeface="Times New Roman"/>
                <a:ea typeface="Times New Roman"/>
                <a:cs typeface="Times New Roman"/>
                <a:sym typeface="Times New Roman"/>
              </a:rPr>
              <a:t>‘‘Sistema di produzione agricola sostenibile per la protezione dell’acqua e del suolo agrario che integra aspetti agronomici, ambientali ed economici’’</a:t>
            </a:r>
            <a:endParaRPr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FAA2CD-069C-0819-8679-0C8CCF7101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>
            <a:spLocks noGrp="1"/>
          </p:cNvSpPr>
          <p:nvPr>
            <p:ph type="title"/>
          </p:nvPr>
        </p:nvSpPr>
        <p:spPr>
          <a:xfrm>
            <a:off x="1541317" y="1162589"/>
            <a:ext cx="9109365" cy="83658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b="1">
                <a:latin typeface="Times New Roman"/>
                <a:ea typeface="Times New Roman"/>
                <a:cs typeface="Times New Roman"/>
                <a:sym typeface="Times New Roman"/>
              </a:rPr>
              <a:t>Agricoltura Conservativa nel Mondo</a:t>
            </a:r>
            <a:endParaRPr/>
          </a:p>
        </p:txBody>
      </p:sp>
      <p:graphicFrame>
        <p:nvGraphicFramePr>
          <p:cNvPr id="178" name="Google Shape;178;p13"/>
          <p:cNvGraphicFramePr/>
          <p:nvPr/>
        </p:nvGraphicFramePr>
        <p:xfrm>
          <a:off x="6668653" y="2148482"/>
          <a:ext cx="3713025" cy="4389240"/>
        </p:xfrm>
        <a:graphic>
          <a:graphicData uri="http://schemas.openxmlformats.org/drawingml/2006/table">
            <a:tbl>
              <a:tblPr firstRow="1" bandRow="1">
                <a:noFill/>
                <a:tableStyleId>{AF9F0426-9A31-487A-96AF-913458E01C47}</a:tableStyleId>
              </a:tblPr>
              <a:tblGrid>
                <a:gridCol w="132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050">
                <a:tc gridSpan="2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 coltivati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Canada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13.500.000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26.500.000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Brasile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25.500.000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Bolivia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Paraguay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Argentina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25.800.000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Europa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Africa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Australia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17.000.000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0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116.000.000</a:t>
                      </a:r>
                      <a:endParaRPr/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9" name="Google Shape;179;p13"/>
          <p:cNvSpPr/>
          <p:nvPr/>
        </p:nvSpPr>
        <p:spPr>
          <a:xfrm>
            <a:off x="803570" y="2802194"/>
            <a:ext cx="4719778" cy="308169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L’Agricoltura Conservativa </a:t>
            </a:r>
            <a:r>
              <a:rPr lang="it-IT" sz="2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è diffusa a scala mondiale su una superficie di circa 116 milioni di ettari corrispondenti ad oltre il </a:t>
            </a:r>
            <a:r>
              <a:rPr lang="it-IT"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7% </a:t>
            </a:r>
            <a:r>
              <a:rPr lang="it-IT" sz="2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 terre coltivate.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Europa gli ettari investiti sono all’incirca 2.800.000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56FF8F-DD06-B20C-C9F6-4DE0A5A5F6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/>
          <p:nvPr/>
        </p:nvSpPr>
        <p:spPr>
          <a:xfrm>
            <a:off x="0" y="3347273"/>
            <a:ext cx="12192000" cy="81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4"/>
          <p:cNvSpPr>
            <a:spLocks noGrp="1"/>
          </p:cNvSpPr>
          <p:nvPr>
            <p:ph type="title"/>
          </p:nvPr>
        </p:nvSpPr>
        <p:spPr>
          <a:xfrm>
            <a:off x="1984664" y="2797445"/>
            <a:ext cx="8222672" cy="176187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b="1">
                <a:latin typeface="Times New Roman"/>
                <a:ea typeface="Times New Roman"/>
                <a:cs typeface="Times New Roman"/>
                <a:sym typeface="Times New Roman"/>
              </a:rPr>
              <a:t>Agricoltura </a:t>
            </a:r>
            <a:br>
              <a:rPr lang="it-IT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-IT" b="1">
                <a:latin typeface="Times New Roman"/>
                <a:ea typeface="Times New Roman"/>
                <a:cs typeface="Times New Roman"/>
                <a:sym typeface="Times New Roman"/>
              </a:rPr>
              <a:t>Convenzionale Vs Conservativa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0C8D7E-24B0-2DCA-2BCC-BA496C417A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17">
            <a:extLst>
              <a:ext uri="{FF2B5EF4-FFF2-40B4-BE49-F238E27FC236}">
                <a16:creationId xmlns:a16="http://schemas.microsoft.com/office/drawing/2014/main" id="{7A80F2CF-C80C-0F3E-45C3-BA37899DE715}"/>
              </a:ext>
            </a:extLst>
          </p:cNvPr>
          <p:cNvSpPr/>
          <p:nvPr/>
        </p:nvSpPr>
        <p:spPr>
          <a:xfrm>
            <a:off x="1418492" y="1165608"/>
            <a:ext cx="9355016" cy="655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Premessa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48EA7C-02C5-2E3F-38B7-7E23D0AABE21}"/>
              </a:ext>
            </a:extLst>
          </p:cNvPr>
          <p:cNvSpPr txBox="1"/>
          <p:nvPr/>
        </p:nvSpPr>
        <p:spPr>
          <a:xfrm>
            <a:off x="257070" y="4014329"/>
            <a:ext cx="11677859" cy="2179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6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«La natura ha sempre stabilit</a:t>
            </a:r>
            <a:r>
              <a:rPr lang="it-IT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 un equilibrio tra ciò che offre e ciò che riceve».</a:t>
            </a:r>
          </a:p>
          <a:p>
            <a:pPr algn="ctr"/>
            <a:endParaRPr lang="it-IT" sz="2400" b="1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just"/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Negli anni, con il progredire della tecnologica in agricoltura, il passaggio da un’agricoltura estensiva ad una intensiva ha spinto l’uomo a «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Massimizzare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» le produzioni, anziché «</a:t>
            </a:r>
            <a:r>
              <a:rPr lang="it-IT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Ottimizzarle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»</a:t>
            </a:r>
            <a:endParaRPr lang="it-IT" sz="2400" b="1" i="0" u="none" strike="noStrik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11F3CB-1C40-57BC-01A5-625D0C361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761" r="2131" b="2137"/>
          <a:stretch/>
        </p:blipFill>
        <p:spPr>
          <a:xfrm>
            <a:off x="5036735" y="1873807"/>
            <a:ext cx="2118528" cy="1984868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DA947B-A12D-933D-3B9A-1B71C7188B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33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4640349" y="1287253"/>
            <a:ext cx="2911302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Times New Roman"/>
              <a:buNone/>
            </a:pPr>
            <a:r>
              <a:rPr lang="it-IT" sz="3959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it-IT" sz="432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Progetto:</a:t>
            </a:r>
            <a:endParaRPr dirty="0"/>
          </a:p>
        </p:txBody>
      </p:sp>
      <p:sp>
        <p:nvSpPr>
          <p:cNvPr id="99" name="Google Shape;99;p2"/>
          <p:cNvSpPr/>
          <p:nvPr/>
        </p:nvSpPr>
        <p:spPr>
          <a:xfrm>
            <a:off x="1322791" y="2233811"/>
            <a:ext cx="10058400" cy="397083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Progetto ACTIVIA è finanziato dalla Regione Campania nell’ambito del PSR 2014-2020, Misura 19;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Sviluppo locale di tipo Partecipativo – LEADER;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Sottomisura 19.2 – Tipologia di intervento 19.2.1. «Strategie di Sviluppo Locale – «GAL VESUVIO VERDE»;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Tipologia di intervento 16.5.1 «Azioni congiunte per la mitigazione dei cambiamenti climatici e l’adattamento ad essi e per pratiche ambientali in corso».</a:t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 rot="5400000">
            <a:off x="381740" y="2483491"/>
            <a:ext cx="772357" cy="759121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381739" y="3255848"/>
            <a:ext cx="772357" cy="759121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381738" y="4028205"/>
            <a:ext cx="772357" cy="759121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381738" y="4800562"/>
            <a:ext cx="772357" cy="759121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33320C-AD14-96CD-7C12-AC6F50453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/>
          <p:nvPr/>
        </p:nvSpPr>
        <p:spPr>
          <a:xfrm>
            <a:off x="4996293" y="1196399"/>
            <a:ext cx="6766792" cy="9464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Convenzionale</a:t>
            </a:r>
            <a:endParaRPr sz="4400" b="1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5"/>
          <p:cNvSpPr/>
          <p:nvPr/>
        </p:nvSpPr>
        <p:spPr>
          <a:xfrm>
            <a:off x="4784436" y="2226652"/>
            <a:ext cx="7190507" cy="42224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Tecnica tradizionale di preparazione dei terreni per le semine/trapianto.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Comprende: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Aratura e lavorazioni complementari di affinamento;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Alterazione e disturbo dell’attività Biologica del suolo;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Maggiore dispendio sia in termini economici sia energetici per il maggiore numero di passaggi sul terreno;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Tutto ciò comporta: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Maggiore consumo di carburante;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Consistenti emissioni di gas climalteranti.</a:t>
            </a:r>
            <a:endParaRPr/>
          </a:p>
        </p:txBody>
      </p:sp>
      <p:pic>
        <p:nvPicPr>
          <p:cNvPr id="193" name="Google Shape;1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057" y="1339273"/>
            <a:ext cx="4305856" cy="287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 descr="Zappatrice Maschio Gaspardo Pantera L, potente e robusta - L'Informatore  Agrar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057" y="4392996"/>
            <a:ext cx="4305856" cy="1968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6AE451-B69E-6306-ECE3-6F7B8E54DC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/>
          <p:nvPr/>
        </p:nvSpPr>
        <p:spPr>
          <a:xfrm>
            <a:off x="2503717" y="952531"/>
            <a:ext cx="6766792" cy="9464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Conservativa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16"/>
          <p:cNvSpPr>
            <a:spLocks noGrp="1"/>
          </p:cNvSpPr>
          <p:nvPr>
            <p:ph type="body" idx="1"/>
          </p:nvPr>
        </p:nvSpPr>
        <p:spPr>
          <a:xfrm>
            <a:off x="324575" y="2771521"/>
            <a:ext cx="4358283" cy="25040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it-IT" sz="2500" b="1" dirty="0">
                <a:latin typeface="Times New Roman"/>
                <a:ea typeface="Times New Roman"/>
                <a:cs typeface="Times New Roman"/>
                <a:sym typeface="Times New Roman"/>
              </a:rPr>
              <a:t>I 3 Principi: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eriod"/>
            </a:pPr>
            <a:r>
              <a:rPr lang="it-IT" sz="2500" b="1" dirty="0">
                <a:latin typeface="Times New Roman"/>
                <a:ea typeface="Times New Roman"/>
                <a:cs typeface="Times New Roman"/>
                <a:sym typeface="Times New Roman"/>
              </a:rPr>
              <a:t>Minima lavorazione;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eriod"/>
            </a:pPr>
            <a:r>
              <a:rPr lang="it-IT" sz="2500" b="1" dirty="0">
                <a:latin typeface="Times New Roman"/>
                <a:cs typeface="Times New Roman"/>
                <a:sym typeface="Times New Roman"/>
              </a:rPr>
              <a:t>Avvicendamento colturale;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eriod"/>
            </a:pPr>
            <a:r>
              <a:rPr lang="it-IT" sz="2500" b="1" dirty="0">
                <a:latin typeface="Times New Roman"/>
                <a:cs typeface="Times New Roman"/>
                <a:sym typeface="Times New Roman"/>
              </a:rPr>
              <a:t>Copertura del suolo.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B6B8132-12B6-4F30-B2F1-4F26CCE752B6}"/>
              </a:ext>
            </a:extLst>
          </p:cNvPr>
          <p:cNvGrpSpPr>
            <a:grpSpLocks noChangeAspect="1"/>
          </p:cNvGrpSpPr>
          <p:nvPr/>
        </p:nvGrpSpPr>
        <p:grpSpPr>
          <a:xfrm>
            <a:off x="5251835" y="2238139"/>
            <a:ext cx="5835266" cy="4152613"/>
            <a:chOff x="5306087" y="1987854"/>
            <a:chExt cx="5944847" cy="4230595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4F0FBBCF-D9B1-3C7F-30F5-D5FBE95FE952}"/>
                </a:ext>
              </a:extLst>
            </p:cNvPr>
            <p:cNvSpPr/>
            <p:nvPr/>
          </p:nvSpPr>
          <p:spPr>
            <a:xfrm>
              <a:off x="6403402" y="2309567"/>
              <a:ext cx="4320000" cy="3761295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Google Shape;214;p18">
              <a:extLst>
                <a:ext uri="{FF2B5EF4-FFF2-40B4-BE49-F238E27FC236}">
                  <a16:creationId xmlns:a16="http://schemas.microsoft.com/office/drawing/2014/main" id="{454CCA82-75EB-A317-A443-148ABABB416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99397" y="1987854"/>
              <a:ext cx="2611173" cy="1470090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9" name="Google Shape;244;p21">
              <a:extLst>
                <a:ext uri="{FF2B5EF4-FFF2-40B4-BE49-F238E27FC236}">
                  <a16:creationId xmlns:a16="http://schemas.microsoft.com/office/drawing/2014/main" id="{753110FE-4916-6067-E562-6A3753D4A36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82840" y="4346869"/>
              <a:ext cx="1868094" cy="186809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0" name="Google Shape;257;p23">
              <a:extLst>
                <a:ext uri="{FF2B5EF4-FFF2-40B4-BE49-F238E27FC236}">
                  <a16:creationId xmlns:a16="http://schemas.microsoft.com/office/drawing/2014/main" id="{A778F8C6-02DF-2751-5924-7510DE0B87E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06087" y="4346869"/>
              <a:ext cx="2442745" cy="187158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7" name="Freccia a gallone 6">
              <a:extLst>
                <a:ext uri="{FF2B5EF4-FFF2-40B4-BE49-F238E27FC236}">
                  <a16:creationId xmlns:a16="http://schemas.microsoft.com/office/drawing/2014/main" id="{A60B51A6-7C19-7EB6-0388-55623409C04E}"/>
                </a:ext>
              </a:extLst>
            </p:cNvPr>
            <p:cNvSpPr/>
            <p:nvPr/>
          </p:nvSpPr>
          <p:spPr>
            <a:xfrm rot="17839603">
              <a:off x="6357824" y="3428999"/>
              <a:ext cx="289260" cy="341722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8" name="Freccia a gallone 17">
              <a:extLst>
                <a:ext uri="{FF2B5EF4-FFF2-40B4-BE49-F238E27FC236}">
                  <a16:creationId xmlns:a16="http://schemas.microsoft.com/office/drawing/2014/main" id="{47923FED-4BD0-C500-5B07-53CD12311BEB}"/>
                </a:ext>
              </a:extLst>
            </p:cNvPr>
            <p:cNvSpPr/>
            <p:nvPr/>
          </p:nvSpPr>
          <p:spPr>
            <a:xfrm rot="3760397" flipV="1">
              <a:off x="10446382" y="3428999"/>
              <a:ext cx="289260" cy="341722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9" name="Freccia a gallone 18">
              <a:extLst>
                <a:ext uri="{FF2B5EF4-FFF2-40B4-BE49-F238E27FC236}">
                  <a16:creationId xmlns:a16="http://schemas.microsoft.com/office/drawing/2014/main" id="{5F36A6FE-AA7F-A77A-4C7C-3F7DF9280F40}"/>
                </a:ext>
              </a:extLst>
            </p:cNvPr>
            <p:cNvSpPr/>
            <p:nvPr/>
          </p:nvSpPr>
          <p:spPr>
            <a:xfrm rot="10800000" flipV="1">
              <a:off x="8384184" y="5864162"/>
              <a:ext cx="289260" cy="341722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2E3EB4-14DC-DEDA-A569-CD23CCD238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>
            <a:off x="2893568" y="1076788"/>
            <a:ext cx="6404864" cy="9464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Conservativa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17"/>
          <p:cNvSpPr>
            <a:spLocks noGrp="1"/>
          </p:cNvSpPr>
          <p:nvPr>
            <p:ph type="body" idx="1"/>
          </p:nvPr>
        </p:nvSpPr>
        <p:spPr>
          <a:xfrm>
            <a:off x="205649" y="3429000"/>
            <a:ext cx="2104221" cy="1637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it-IT" sz="2500" b="1">
                <a:latin typeface="Times New Roman"/>
                <a:ea typeface="Times New Roman"/>
                <a:cs typeface="Times New Roman"/>
                <a:sym typeface="Times New Roman"/>
              </a:rPr>
              <a:t>Minima lavorazione e non lavorazione</a:t>
            </a: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2482633" y="2301753"/>
            <a:ext cx="8580602" cy="41542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Obiettivi: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Facilitare le operazioni di semina promuovendo un minor compattamento ed un idoneo </a:t>
            </a:r>
            <a:r>
              <a:rPr lang="it-IT" sz="22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livellamento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terreno;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Favorire l’emergenza delle plantule (rapida copertura del terreno e </a:t>
            </a:r>
            <a:r>
              <a:rPr lang="it-IT" sz="22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minore azione impattante delle piogge sullo stesso);</a:t>
            </a:r>
            <a:endParaRPr dirty="0">
              <a:solidFill>
                <a:schemeClr val="tx1"/>
              </a:solidFill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Favorire il controllo delle infestanti attraverso la falsa semina;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limitatamente ai terreni con pochi residui colturali: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Ridurre le perdite d’acqua per risalita capillare.</a:t>
            </a:r>
            <a:endParaRPr sz="2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4B642F-78CB-0397-A4D3-BCF49A172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852" y="1026607"/>
            <a:ext cx="4575329" cy="25759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15" name="Google Shape;215;p18"/>
          <p:cNvSpPr>
            <a:spLocks noGrp="1"/>
          </p:cNvSpPr>
          <p:nvPr>
            <p:ph type="body" idx="1"/>
          </p:nvPr>
        </p:nvSpPr>
        <p:spPr>
          <a:xfrm>
            <a:off x="7113567" y="1838141"/>
            <a:ext cx="4575329" cy="137962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it-IT" sz="3000" b="1">
                <a:latin typeface="Times New Roman"/>
                <a:ea typeface="Times New Roman"/>
                <a:cs typeface="Times New Roman"/>
                <a:sym typeface="Times New Roman"/>
              </a:rPr>
              <a:t>Vertical Tillage: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>
                <a:latin typeface="Times New Roman"/>
                <a:ea typeface="Times New Roman"/>
                <a:cs typeface="Times New Roman"/>
                <a:sym typeface="Times New Roman"/>
              </a:rPr>
              <a:t>Profondità di lavorazione: </a:t>
            </a:r>
            <a:r>
              <a:rPr lang="it-IT" sz="2200" b="1">
                <a:latin typeface="Times New Roman"/>
                <a:ea typeface="Times New Roman"/>
                <a:cs typeface="Times New Roman"/>
                <a:sym typeface="Times New Roman"/>
              </a:rPr>
              <a:t>10 cm.</a:t>
            </a:r>
            <a:endParaRPr/>
          </a:p>
        </p:txBody>
      </p:sp>
      <p:pic>
        <p:nvPicPr>
          <p:cNvPr id="216" name="Google Shape;216;p18" descr="Strip-Till Systems | Tillage Equipment | Case IH"/>
          <p:cNvPicPr preferRelativeResize="0"/>
          <p:nvPr/>
        </p:nvPicPr>
        <p:blipFill rotWithShape="1">
          <a:blip r:embed="rId4">
            <a:alphaModFix/>
          </a:blip>
          <a:srcRect t="21847"/>
          <a:stretch/>
        </p:blipFill>
        <p:spPr>
          <a:xfrm>
            <a:off x="1314852" y="3734720"/>
            <a:ext cx="4575328" cy="29140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17" name="Google Shape;217;p18"/>
          <p:cNvSpPr/>
          <p:nvPr/>
        </p:nvSpPr>
        <p:spPr>
          <a:xfrm>
            <a:off x="7113567" y="4404677"/>
            <a:ext cx="4695501" cy="157409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Strip </a:t>
            </a:r>
            <a:r>
              <a:rPr lang="it-IT" sz="3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Tillage</a:t>
            </a: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Lavorazione a bande di 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– 20 cm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Profondità lavorazione: 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cm. </a:t>
            </a:r>
            <a:endParaRPr dirty="0">
              <a:solidFill>
                <a:srgbClr val="CC4125"/>
              </a:solidFill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6104181" y="2274567"/>
            <a:ext cx="829276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8"/>
          <p:cNvSpPr/>
          <p:nvPr/>
        </p:nvSpPr>
        <p:spPr>
          <a:xfrm>
            <a:off x="6104181" y="4938339"/>
            <a:ext cx="829276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BC4AB3-9CA9-0F08-B84D-E72092E74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9" descr="semina su sodo Archives - Suolo e Salu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054" y="2024109"/>
            <a:ext cx="5136483" cy="342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" name="Google Shape;225;p19"/>
          <p:cNvSpPr>
            <a:spLocks noGrp="1"/>
          </p:cNvSpPr>
          <p:nvPr>
            <p:ph type="body" idx="1"/>
          </p:nvPr>
        </p:nvSpPr>
        <p:spPr>
          <a:xfrm>
            <a:off x="6096001" y="1267129"/>
            <a:ext cx="5625946" cy="110321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it-IT" sz="3000" b="1">
                <a:latin typeface="Times New Roman"/>
                <a:ea typeface="Times New Roman"/>
                <a:cs typeface="Times New Roman"/>
                <a:sym typeface="Times New Roman"/>
              </a:rPr>
              <a:t>Semina su sodo </a:t>
            </a:r>
            <a:r>
              <a:rPr lang="it-IT" sz="3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it-IT" sz="3000" i="1">
                <a:latin typeface="Times New Roman"/>
                <a:ea typeface="Times New Roman"/>
                <a:cs typeface="Times New Roman"/>
                <a:sym typeface="Times New Roman"/>
              </a:rPr>
              <a:t>Sod – seeding</a:t>
            </a:r>
            <a:r>
              <a:rPr lang="it-IT" sz="3000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it-IT" sz="3000" b="1">
                <a:latin typeface="Times New Roman"/>
                <a:ea typeface="Times New Roman"/>
                <a:cs typeface="Times New Roman"/>
                <a:sym typeface="Times New Roman"/>
              </a:rPr>
              <a:t>o semina diretta </a:t>
            </a:r>
            <a:r>
              <a:rPr lang="it-IT" sz="3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it-IT" sz="3000" i="1">
                <a:latin typeface="Times New Roman"/>
                <a:ea typeface="Times New Roman"/>
                <a:cs typeface="Times New Roman"/>
                <a:sym typeface="Times New Roman"/>
              </a:rPr>
              <a:t>Direct – seeding</a:t>
            </a:r>
            <a:r>
              <a:rPr lang="it-IT" sz="3000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/>
          </a:p>
        </p:txBody>
      </p:sp>
      <p:sp>
        <p:nvSpPr>
          <p:cNvPr id="226" name="Google Shape;226;p19"/>
          <p:cNvSpPr/>
          <p:nvPr/>
        </p:nvSpPr>
        <p:spPr>
          <a:xfrm rot="5400000">
            <a:off x="8430694" y="2741321"/>
            <a:ext cx="956556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9"/>
          <p:cNvSpPr/>
          <p:nvPr/>
        </p:nvSpPr>
        <p:spPr>
          <a:xfrm flipH="1">
            <a:off x="6096000" y="3619080"/>
            <a:ext cx="5625945" cy="234957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Tale tecnica prevede la non lavorazione del terreno. Le seminatrici sono composte da assolcatori in grado di: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Tagliare il terreno </a:t>
            </a:r>
            <a:r>
              <a:rPr lang="it-IT" sz="22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 lavorato;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Introdurre il seme;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Richiudere il solco.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E17D10-FDA7-6E3D-ABFE-8093EE8B5F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/>
          <p:nvPr/>
        </p:nvSpPr>
        <p:spPr>
          <a:xfrm>
            <a:off x="305748" y="3775775"/>
            <a:ext cx="2589852" cy="81525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587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Char char=" "/>
            </a:pPr>
            <a:r>
              <a:rPr lang="it-IT" sz="25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Avvicendamento colturale</a:t>
            </a:r>
            <a:endParaRPr dirty="0"/>
          </a:p>
        </p:txBody>
      </p:sp>
      <p:sp>
        <p:nvSpPr>
          <p:cNvPr id="233" name="Google Shape;233;p20"/>
          <p:cNvSpPr/>
          <p:nvPr/>
        </p:nvSpPr>
        <p:spPr>
          <a:xfrm>
            <a:off x="3062152" y="2107491"/>
            <a:ext cx="8171906" cy="46139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Ampliare il numero delle specie e delle famiglie botaniche;</a:t>
            </a:r>
            <a:endParaRPr sz="20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Evitare il frequente ripetersi delle stesse colture sui terreni;</a:t>
            </a:r>
            <a:endParaRPr sz="20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Allungare e diversificare gli avvicendamenti e ridurre i periodi di interruzioni colturali</a:t>
            </a:r>
            <a:endParaRPr sz="20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Obiettivi: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Coprire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terreno e proteggerlo dagli agenti atmosferici in maniera continua e più efficace;</a:t>
            </a:r>
            <a:endParaRPr sz="2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Migliorare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struttura del suolo grazie all’azione degli apparati radicali che si traduce in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minore erosione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Stimolare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l’attività biologica nel terreno;</a:t>
            </a:r>
            <a:endParaRPr sz="2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Limitare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rischi ambientali dovuti alla lisciviazione dei nitrati, al ruscellamento superficiale e all’erosione.</a:t>
            </a:r>
            <a:endParaRPr sz="2000" dirty="0"/>
          </a:p>
        </p:txBody>
      </p:sp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2BD3C733-9104-A623-43F5-8DEF3DBAE371}"/>
              </a:ext>
            </a:extLst>
          </p:cNvPr>
          <p:cNvSpPr/>
          <p:nvPr/>
        </p:nvSpPr>
        <p:spPr>
          <a:xfrm>
            <a:off x="2861252" y="1048213"/>
            <a:ext cx="6469496" cy="9464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Conservativa</a:t>
            </a:r>
            <a:endParaRPr sz="44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0AB06E-BF6D-59CE-A881-B6F3188DD7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Google Shape;238;p21"/>
          <p:cNvGraphicFramePr/>
          <p:nvPr/>
        </p:nvGraphicFramePr>
        <p:xfrm>
          <a:off x="1065322" y="1213563"/>
          <a:ext cx="3285750" cy="3251175"/>
        </p:xfrm>
        <a:graphic>
          <a:graphicData uri="http://schemas.openxmlformats.org/drawingml/2006/table">
            <a:tbl>
              <a:tblPr>
                <a:noFill/>
                <a:tableStyleId>{3C31D0DF-6AC2-4B82-91E3-69531CAC3AC8}</a:tableStyleId>
              </a:tblPr>
              <a:tblGrid>
                <a:gridCol w="54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8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1°ANNO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2°ANNO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8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4°ANNO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it-IT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3°ANNO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9" name="Google Shape;239;p21"/>
          <p:cNvSpPr/>
          <p:nvPr/>
        </p:nvSpPr>
        <p:spPr>
          <a:xfrm>
            <a:off x="2382318" y="1616462"/>
            <a:ext cx="651723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1"/>
          <p:cNvSpPr/>
          <p:nvPr/>
        </p:nvSpPr>
        <p:spPr>
          <a:xfrm rot="5400000">
            <a:off x="3463515" y="2585777"/>
            <a:ext cx="651723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1"/>
          <p:cNvSpPr/>
          <p:nvPr/>
        </p:nvSpPr>
        <p:spPr>
          <a:xfrm rot="10800000">
            <a:off x="2382317" y="3642219"/>
            <a:ext cx="651723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1"/>
          <p:cNvSpPr/>
          <p:nvPr/>
        </p:nvSpPr>
        <p:spPr>
          <a:xfrm rot="-5400000">
            <a:off x="1277780" y="2585777"/>
            <a:ext cx="651723" cy="5067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/>
          <p:nvPr/>
        </p:nvSpPr>
        <p:spPr>
          <a:xfrm flipH="1">
            <a:off x="627355" y="4793464"/>
            <a:ext cx="4105515" cy="1600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Dove: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alibri"/>
              <a:buAutoNum type="arabicPeriod"/>
            </a:pPr>
            <a:r>
              <a:rPr lang="it-IT" sz="22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Coltura miglioratrice;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 e D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Colture depauperanti;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alibri"/>
              <a:buAutoNum type="arabicPeriod"/>
            </a:pPr>
            <a:r>
              <a:rPr lang="it-IT" sz="2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Coltura da rinnovo.</a:t>
            </a:r>
            <a:endParaRPr sz="2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46" y="1408005"/>
            <a:ext cx="4717002" cy="4717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4E6CFC-421C-2728-CBA8-1F6347A602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/>
          <p:nvPr/>
        </p:nvSpPr>
        <p:spPr>
          <a:xfrm>
            <a:off x="458523" y="3021374"/>
            <a:ext cx="2388143" cy="81525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587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Char char=" "/>
            </a:pPr>
            <a:r>
              <a:rPr lang="it-IT"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Copertura del suolo</a:t>
            </a:r>
            <a:endParaRPr/>
          </a:p>
        </p:txBody>
      </p:sp>
      <p:sp>
        <p:nvSpPr>
          <p:cNvPr id="250" name="Google Shape;250;p22"/>
          <p:cNvSpPr/>
          <p:nvPr/>
        </p:nvSpPr>
        <p:spPr>
          <a:xfrm>
            <a:off x="3301262" y="2066924"/>
            <a:ext cx="8432215" cy="27241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regime di Agricoltura conservativa è fondamentale 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preservare 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fertilità fisica e 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aumentare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Sostanza Organica presente nel terreno, soprattutto entro i primi strati (maggiore sviluppo apparato radicale).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tutto grazie all’azione sinergica tra: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Restituzione dei residui colturali sulla superficie del suolo;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Introduzione negli avvicendamenti delle 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Cover </a:t>
            </a:r>
            <a:r>
              <a:rPr lang="it-IT" sz="22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Crops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it-IT" sz="22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Colture di copertura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A013AF-A101-3795-FCFC-03AF3BD6FA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/>
          <p:nvPr/>
        </p:nvSpPr>
        <p:spPr>
          <a:xfrm>
            <a:off x="149869" y="2956263"/>
            <a:ext cx="670790" cy="3284739"/>
          </a:xfrm>
          <a:prstGeom prst="curvedRightArrow">
            <a:avLst>
              <a:gd name="adj1" fmla="val 31172"/>
              <a:gd name="adj2" fmla="val 50000"/>
              <a:gd name="adj3" fmla="val 25000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820659" y="1367803"/>
            <a:ext cx="5711457" cy="360949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Cover </a:t>
            </a:r>
            <a:r>
              <a:rPr lang="it-IT" sz="3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Crops</a:t>
            </a:r>
            <a:r>
              <a:rPr lang="it-IT" sz="3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Dette anche Colture di Copertura, hanno la finalità di: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Assicurare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copertura permanente del suolo;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Protezione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terreno dagli eventi climatici;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Alimentazione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continuo dell’attività biologica. </a:t>
            </a:r>
            <a:endParaRPr dirty="0"/>
          </a:p>
        </p:txBody>
      </p:sp>
      <p:pic>
        <p:nvPicPr>
          <p:cNvPr id="257" name="Google Shape;257;p23" descr="What are cover crops? – Sustainable, Secure Food Bl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9093" y="1367803"/>
            <a:ext cx="5044366" cy="3864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8" name="Google Shape;258;p23"/>
          <p:cNvSpPr/>
          <p:nvPr/>
        </p:nvSpPr>
        <p:spPr>
          <a:xfrm>
            <a:off x="820659" y="5423550"/>
            <a:ext cx="10972800" cy="12258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vantaggi</a:t>
            </a:r>
            <a:r>
              <a:rPr lang="it-IT" sz="22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retraibili dalla coltura di copertura iniziano quando almeno il 30% della superficie del suolo è coperta, ma quanto maggiori sono i residui tanto più rapidi e significativi sono gli effetti positivi.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053620-236F-FFCE-4F3F-2C719C9357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14">
            <a:extLst>
              <a:ext uri="{FF2B5EF4-FFF2-40B4-BE49-F238E27FC236}">
                <a16:creationId xmlns:a16="http://schemas.microsoft.com/office/drawing/2014/main" id="{A7D4A8A1-2538-1AF0-0531-345C25EB5939}"/>
              </a:ext>
            </a:extLst>
          </p:cNvPr>
          <p:cNvSpPr/>
          <p:nvPr/>
        </p:nvSpPr>
        <p:spPr>
          <a:xfrm>
            <a:off x="0" y="3347273"/>
            <a:ext cx="12192000" cy="81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5;p14">
            <a:extLst>
              <a:ext uri="{FF2B5EF4-FFF2-40B4-BE49-F238E27FC236}">
                <a16:creationId xmlns:a16="http://schemas.microsoft.com/office/drawing/2014/main" id="{48CCDE18-1676-7368-8204-658F444AC2A3}"/>
              </a:ext>
            </a:extLst>
          </p:cNvPr>
          <p:cNvSpPr txBox="1">
            <a:spLocks/>
          </p:cNvSpPr>
          <p:nvPr/>
        </p:nvSpPr>
        <p:spPr>
          <a:xfrm>
            <a:off x="1534943" y="2726508"/>
            <a:ext cx="9122114" cy="176187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  <a:buFont typeface="Times New Roman"/>
              <a:buNone/>
            </a:pPr>
            <a: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  <a:t>Lavorazione terreno: Analisi dei costi</a:t>
            </a:r>
            <a:b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  <a:t>Convenzionale Vs Conservativa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DB4CC-3C1C-1DAC-82E4-AD3D6B158B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70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2301405" y="1133697"/>
            <a:ext cx="7589190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it-IT" sz="432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Sintesi del Progetto Collettivo:</a:t>
            </a:r>
            <a:endParaRPr lang="it-IT" sz="432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833832" y="2033721"/>
            <a:ext cx="10524337" cy="45297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Mira a produrre </a:t>
            </a: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strumenti di supporto 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 </a:t>
            </a: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azioni specifiche 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le aziende agricole, presenti nel </a:t>
            </a: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territorio vesuviano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che consentiranno di accrescere le competenze e le conoscenze agronomiche e ambientali sull’Agricoltura Conservativa;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Questo sistema agricolo sostenibile è utilizzato per proteggere i suoli agricoli dal rischio di destrutturizzazione apportando numerosi benefici, quali:</a:t>
            </a:r>
            <a:endParaRPr/>
          </a:p>
          <a:p>
            <a:pPr marL="89535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Mantenimento e miglioramento dei livelli di Sostanza Organica del suolo;</a:t>
            </a:r>
            <a:endParaRPr/>
          </a:p>
          <a:p>
            <a:pPr marL="89535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Riduzione dell’intensità delle lavorazioni del suolo;</a:t>
            </a:r>
            <a:endParaRPr/>
          </a:p>
          <a:p>
            <a:pPr marL="89535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Contrastare i fenomeni erosivi.</a:t>
            </a:r>
            <a:endParaRPr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8681DE-F845-DAC7-5FB1-E5999449D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903C9046-EEE7-7162-1229-C5CB32D17C5F}"/>
              </a:ext>
            </a:extLst>
          </p:cNvPr>
          <p:cNvSpPr/>
          <p:nvPr/>
        </p:nvSpPr>
        <p:spPr>
          <a:xfrm>
            <a:off x="1418492" y="1145511"/>
            <a:ext cx="9355016" cy="655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Lavorazioni del terreno: Agricoltura Convenzionale</a:t>
            </a:r>
          </a:p>
        </p:txBody>
      </p:sp>
      <p:graphicFrame>
        <p:nvGraphicFramePr>
          <p:cNvPr id="6" name="Tabella 25">
            <a:extLst>
              <a:ext uri="{FF2B5EF4-FFF2-40B4-BE49-F238E27FC236}">
                <a16:creationId xmlns:a16="http://schemas.microsoft.com/office/drawing/2014/main" id="{889ECA93-A71F-D568-19A9-1168DC121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16944"/>
              </p:ext>
            </p:extLst>
          </p:nvPr>
        </p:nvGraphicFramePr>
        <p:xfrm>
          <a:off x="5263391" y="2403768"/>
          <a:ext cx="5510117" cy="359537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66429">
                  <a:extLst>
                    <a:ext uri="{9D8B030D-6E8A-4147-A177-3AD203B41FA5}">
                      <a16:colId xmlns:a16="http://schemas.microsoft.com/office/drawing/2014/main" val="1478456909"/>
                    </a:ext>
                  </a:extLst>
                </a:gridCol>
                <a:gridCol w="671844">
                  <a:extLst>
                    <a:ext uri="{9D8B030D-6E8A-4147-A177-3AD203B41FA5}">
                      <a16:colId xmlns:a16="http://schemas.microsoft.com/office/drawing/2014/main" val="1716342753"/>
                    </a:ext>
                  </a:extLst>
                </a:gridCol>
                <a:gridCol w="671844">
                  <a:extLst>
                    <a:ext uri="{9D8B030D-6E8A-4147-A177-3AD203B41FA5}">
                      <a16:colId xmlns:a16="http://schemas.microsoft.com/office/drawing/2014/main" val="379472278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Agricoltura Convenzionale: </a:t>
                      </a:r>
                      <a:b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Analisi dei Prezzi delle lavorazioni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057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€/h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€/ha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702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Aratura </a:t>
                      </a:r>
                      <a:r>
                        <a:rPr lang="it-IT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</a:t>
                      </a:r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e profonda con polivomere + Trattrice da 100 a 120 cv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76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Discissura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chisel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5 a 7 ancore + trattrice da 160 a 200 Cv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519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Erpicatura con erpice rotativo + trattrice da 100 a 120 Cv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09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Trapianto Pomodoro e ortaggi in genere, con trapiantatrice da 2 a 4 file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053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510,00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65816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93A655-9A5D-1CAC-E0D7-901DCAD8EDD7}"/>
              </a:ext>
            </a:extLst>
          </p:cNvPr>
          <p:cNvSpPr txBox="1"/>
          <p:nvPr/>
        </p:nvSpPr>
        <p:spPr>
          <a:xfrm>
            <a:off x="5263391" y="6062365"/>
            <a:ext cx="3114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Prezzario contoterzisti. </a:t>
            </a:r>
            <a:endParaRPr lang="it-IT" dirty="0"/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1F835619-9DA9-46E5-C5C5-842DA90C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601142"/>
              </p:ext>
            </p:extLst>
          </p:nvPr>
        </p:nvGraphicFramePr>
        <p:xfrm>
          <a:off x="100484" y="2032765"/>
          <a:ext cx="4804227" cy="433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82C7FB-A1F2-1786-A4FD-FE3F5B494C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198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7;p17">
            <a:extLst>
              <a:ext uri="{FF2B5EF4-FFF2-40B4-BE49-F238E27FC236}">
                <a16:creationId xmlns:a16="http://schemas.microsoft.com/office/drawing/2014/main" id="{00350118-D65C-AD98-938A-7858E3E03F74}"/>
              </a:ext>
            </a:extLst>
          </p:cNvPr>
          <p:cNvSpPr/>
          <p:nvPr/>
        </p:nvSpPr>
        <p:spPr>
          <a:xfrm>
            <a:off x="1418492" y="1145511"/>
            <a:ext cx="9355016" cy="655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Lavorazioni del terreno: Agricoltura Conservativa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746819A4-BEEA-4FEF-5BEA-7340D6BF3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5075363"/>
              </p:ext>
            </p:extLst>
          </p:nvPr>
        </p:nvGraphicFramePr>
        <p:xfrm>
          <a:off x="240049" y="2032765"/>
          <a:ext cx="4934852" cy="367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BED6ADFA-F9F4-DE3D-6CE1-7F2B33D0B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307221"/>
              </p:ext>
            </p:extLst>
          </p:nvPr>
        </p:nvGraphicFramePr>
        <p:xfrm>
          <a:off x="5174901" y="2631481"/>
          <a:ext cx="6481187" cy="2181225"/>
        </p:xfrm>
        <a:graphic>
          <a:graphicData uri="http://schemas.openxmlformats.org/drawingml/2006/table">
            <a:tbl>
              <a:tblPr>
                <a:tableStyleId>{AF9F0426-9A31-487A-96AF-913458E01C47}</a:tableStyleId>
              </a:tblPr>
              <a:tblGrid>
                <a:gridCol w="4640377">
                  <a:extLst>
                    <a:ext uri="{9D8B030D-6E8A-4147-A177-3AD203B41FA5}">
                      <a16:colId xmlns:a16="http://schemas.microsoft.com/office/drawing/2014/main" val="3297125770"/>
                    </a:ext>
                  </a:extLst>
                </a:gridCol>
                <a:gridCol w="920405">
                  <a:extLst>
                    <a:ext uri="{9D8B030D-6E8A-4147-A177-3AD203B41FA5}">
                      <a16:colId xmlns:a16="http://schemas.microsoft.com/office/drawing/2014/main" val="3524696912"/>
                    </a:ext>
                  </a:extLst>
                </a:gridCol>
                <a:gridCol w="920405">
                  <a:extLst>
                    <a:ext uri="{9D8B030D-6E8A-4147-A177-3AD203B41FA5}">
                      <a16:colId xmlns:a16="http://schemas.microsoft.com/office/drawing/2014/main" val="1104678654"/>
                    </a:ext>
                  </a:extLst>
                </a:gridCol>
              </a:tblGrid>
              <a:tr h="24765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Agricoltura Conservativa: </a:t>
                      </a:r>
                      <a:b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Analisi dei Prezzi delle lavorazioni 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2652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€/ore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€/ha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995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Erpicatura con erpice rotativo + trattrice da 100 a 120 Cv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2597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Trapiantatrice per pomodoro e ortaggi in genere, con trapiantatrice da 2 a 4 file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16871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335,00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2768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4D3711-29E6-03AE-A3CF-65344BA404CD}"/>
              </a:ext>
            </a:extLst>
          </p:cNvPr>
          <p:cNvSpPr txBox="1"/>
          <p:nvPr/>
        </p:nvSpPr>
        <p:spPr>
          <a:xfrm>
            <a:off x="5174901" y="4812706"/>
            <a:ext cx="6094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Prezzario contoterzisti. 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008FB1C-C242-AB74-41A0-9597E9DE37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67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14">
            <a:extLst>
              <a:ext uri="{FF2B5EF4-FFF2-40B4-BE49-F238E27FC236}">
                <a16:creationId xmlns:a16="http://schemas.microsoft.com/office/drawing/2014/main" id="{A7D4A8A1-2538-1AF0-0531-345C25EB5939}"/>
              </a:ext>
            </a:extLst>
          </p:cNvPr>
          <p:cNvSpPr/>
          <p:nvPr/>
        </p:nvSpPr>
        <p:spPr>
          <a:xfrm>
            <a:off x="-1" y="2942272"/>
            <a:ext cx="12192000" cy="81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5;p14">
            <a:extLst>
              <a:ext uri="{FF2B5EF4-FFF2-40B4-BE49-F238E27FC236}">
                <a16:creationId xmlns:a16="http://schemas.microsoft.com/office/drawing/2014/main" id="{48CCDE18-1676-7368-8204-658F444AC2A3}"/>
              </a:ext>
            </a:extLst>
          </p:cNvPr>
          <p:cNvSpPr txBox="1">
            <a:spLocks/>
          </p:cNvSpPr>
          <p:nvPr/>
        </p:nvSpPr>
        <p:spPr>
          <a:xfrm>
            <a:off x="1254816" y="2466336"/>
            <a:ext cx="9682367" cy="176187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  <a:buFont typeface="Times New Roman"/>
              <a:buNone/>
            </a:pPr>
            <a: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  <a:t>Vantaggi e Svantaggi</a:t>
            </a:r>
          </a:p>
          <a:p>
            <a:pPr algn="ctr">
              <a:lnSpc>
                <a:spcPct val="100000"/>
              </a:lnSpc>
              <a:buSzPts val="4400"/>
              <a:buFont typeface="Times New Roman"/>
              <a:buNone/>
            </a:pPr>
            <a:r>
              <a:rPr lang="it-IT" b="1" dirty="0">
                <a:latin typeface="Times New Roman"/>
                <a:ea typeface="Times New Roman"/>
                <a:cs typeface="Times New Roman"/>
                <a:sym typeface="Times New Roman"/>
              </a:rPr>
              <a:t>Convenzionale Vs Conservativa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55DA30-C8E1-7C8B-F1FF-780F1AE14F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416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0DFE6878-520A-100B-085A-8173962C5479}"/>
              </a:ext>
            </a:extLst>
          </p:cNvPr>
          <p:cNvSpPr/>
          <p:nvPr/>
        </p:nvSpPr>
        <p:spPr>
          <a:xfrm>
            <a:off x="3849040" y="823965"/>
            <a:ext cx="4160645" cy="99478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Convenzionale:</a:t>
            </a:r>
          </a:p>
        </p:txBody>
      </p:sp>
      <p:graphicFrame>
        <p:nvGraphicFramePr>
          <p:cNvPr id="9" name="Tabella 9">
            <a:extLst>
              <a:ext uri="{FF2B5EF4-FFF2-40B4-BE49-F238E27FC236}">
                <a16:creationId xmlns:a16="http://schemas.microsoft.com/office/drawing/2014/main" id="{2C5F81FF-B90F-68BE-A186-5DBA664C9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631962"/>
              </p:ext>
            </p:extLst>
          </p:nvPr>
        </p:nvGraphicFramePr>
        <p:xfrm>
          <a:off x="735204" y="1909768"/>
          <a:ext cx="10287838" cy="4846320"/>
        </p:xfrm>
        <a:graphic>
          <a:graphicData uri="http://schemas.openxmlformats.org/drawingml/2006/table">
            <a:tbl>
              <a:tblPr bandRow="1">
                <a:tableStyleId>{AF9F0426-9A31-487A-96AF-913458E01C47}</a:tableStyleId>
              </a:tblPr>
              <a:tblGrid>
                <a:gridCol w="3017645">
                  <a:extLst>
                    <a:ext uri="{9D8B030D-6E8A-4147-A177-3AD203B41FA5}">
                      <a16:colId xmlns:a16="http://schemas.microsoft.com/office/drawing/2014/main" val="1928072974"/>
                    </a:ext>
                  </a:extLst>
                </a:gridCol>
                <a:gridCol w="3907901">
                  <a:extLst>
                    <a:ext uri="{9D8B030D-6E8A-4147-A177-3AD203B41FA5}">
                      <a16:colId xmlns:a16="http://schemas.microsoft.com/office/drawing/2014/main" val="3156636565"/>
                    </a:ext>
                  </a:extLst>
                </a:gridCol>
                <a:gridCol w="3362292">
                  <a:extLst>
                    <a:ext uri="{9D8B030D-6E8A-4147-A177-3AD203B41FA5}">
                      <a16:colId xmlns:a16="http://schemas.microsoft.com/office/drawing/2014/main" val="28495457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Svantaggi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Vantaggi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41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Azienda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Azienda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974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Maggiori costi di produzione;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Maggiore tempo di esecuzione per le lavorazioni;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Complessa gestione del cantiere di lavoro.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Peggioramento della struttura del suolo;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Maggiore mineralizzazione della Sostanza Organica;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Rapporto C/N sbilanciato;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C.S.C sbilanciata;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Integrazione dei nutrienti mediante concimazioni minerali;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Emissione di gas climalteranti in atmosfera;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Perdita di funzionalità biologica del suolo;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Erosione.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Massimizzazione delle produzioni;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Finestra più ampia dei mercati dati i cicli colturali ridotti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45667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8D2CB9-D635-DCA1-5AA6-726C53A218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339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8461A9D0-D20E-4D85-A4A1-648AF15F63DD}"/>
              </a:ext>
            </a:extLst>
          </p:cNvPr>
          <p:cNvSpPr/>
          <p:nvPr/>
        </p:nvSpPr>
        <p:spPr>
          <a:xfrm>
            <a:off x="4486745" y="781050"/>
            <a:ext cx="3218509" cy="114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Conservativa:</a:t>
            </a:r>
          </a:p>
        </p:txBody>
      </p:sp>
      <p:graphicFrame>
        <p:nvGraphicFramePr>
          <p:cNvPr id="5" name="Tabella 9">
            <a:extLst>
              <a:ext uri="{FF2B5EF4-FFF2-40B4-BE49-F238E27FC236}">
                <a16:creationId xmlns:a16="http://schemas.microsoft.com/office/drawing/2014/main" id="{BC281F0D-1DFF-98AF-3F9E-3DAC39BD4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90301"/>
              </p:ext>
            </p:extLst>
          </p:nvPr>
        </p:nvGraphicFramePr>
        <p:xfrm>
          <a:off x="901839" y="2033593"/>
          <a:ext cx="10161396" cy="4541520"/>
        </p:xfrm>
        <a:graphic>
          <a:graphicData uri="http://schemas.openxmlformats.org/drawingml/2006/table">
            <a:tbl>
              <a:tblPr bandRow="1">
                <a:tableStyleId>{AF9F0426-9A31-487A-96AF-913458E01C47}</a:tableStyleId>
              </a:tblPr>
              <a:tblGrid>
                <a:gridCol w="2922396">
                  <a:extLst>
                    <a:ext uri="{9D8B030D-6E8A-4147-A177-3AD203B41FA5}">
                      <a16:colId xmlns:a16="http://schemas.microsoft.com/office/drawing/2014/main" val="1928072974"/>
                    </a:ext>
                  </a:extLst>
                </a:gridCol>
                <a:gridCol w="4003150">
                  <a:extLst>
                    <a:ext uri="{9D8B030D-6E8A-4147-A177-3AD203B41FA5}">
                      <a16:colId xmlns:a16="http://schemas.microsoft.com/office/drawing/2014/main" val="3156636565"/>
                    </a:ext>
                  </a:extLst>
                </a:gridCol>
                <a:gridCol w="3235850">
                  <a:extLst>
                    <a:ext uri="{9D8B030D-6E8A-4147-A177-3AD203B41FA5}">
                      <a16:colId xmlns:a16="http://schemas.microsoft.com/office/drawing/2014/main" val="2849545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Svantaggi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Vantaggi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Vantaggi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41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Azienda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Azienda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974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Maggiori costi per prodotti fitosanitari negli anni di conversione (circa 5 anni)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Miglioramento della struttura del suolo;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Mineralizzazione della Sostanza Organica ottimale;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Rapporto C/N ottimale;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C.S.C bilanciata;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Riduzione concimazioni minerali;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Minore emissione di gas climalteranti in atmosfera;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Aumento funzionalità biologica del suolo;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Riduzione fenomeni erosivi.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Ottimizzazione delle produzioni dopo l’instaurarsi del nuovo equilibrio (circa 5 anni);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Riduzione dei costi di produzione (concimazioni e lavorazioni);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Facile gestione del cantiere di lavoro.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456671"/>
                  </a:ext>
                </a:extLst>
              </a:tr>
            </a:tbl>
          </a:graphicData>
        </a:graphic>
      </p:graphicFrame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4AE3C7-DEC6-40BB-14CC-48200DCDE3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24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7">
            <a:extLst>
              <a:ext uri="{FF2B5EF4-FFF2-40B4-BE49-F238E27FC236}">
                <a16:creationId xmlns:a16="http://schemas.microsoft.com/office/drawing/2014/main" id="{EA1CAF07-8AE4-AC78-9C5C-6FC40A01FAA2}"/>
              </a:ext>
            </a:extLst>
          </p:cNvPr>
          <p:cNvSpPr/>
          <p:nvPr/>
        </p:nvSpPr>
        <p:spPr>
          <a:xfrm>
            <a:off x="901840" y="1253276"/>
            <a:ext cx="10388319" cy="655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Agricoltura Conservativa: Conclusioni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BC6B52-B551-07C9-5A21-C5FFB7ECD036}"/>
              </a:ext>
            </a:extLst>
          </p:cNvPr>
          <p:cNvSpPr txBox="1"/>
          <p:nvPr/>
        </p:nvSpPr>
        <p:spPr>
          <a:xfrm>
            <a:off x="640792" y="2113620"/>
            <a:ext cx="10910416" cy="42564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2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L’agricoltura conservativa rappresenta uno dei modelli colturali più avanzati in continua e rapida evoluzione</a:t>
            </a:r>
            <a:r>
              <a:rPr lang="it-IT" sz="22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 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dell’adozione dell’Agricoltura Conservativa si possono così riassumere: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Garantisce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 simili alla gestione convenzionale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aumento della fertilità 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(fisica, chimica e biologica) del terreno;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Riduce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costi colturali;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Protegge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suolo dai fenomeni erosivi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tasso di accumulo della Sostanza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rganica aumentando così la fertilità del terreno;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Incrementa positivamente 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l’attività biologica del suolo e la biodiversità microbica;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Contribuisce</a:t>
            </a:r>
            <a:r>
              <a:rPr lang="it-IT" sz="20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ridurre le emissioni di CO2 in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considerata una delle strategie di mitigazione più efficaci per il contrasto ai cambiamenti climatici.</a:t>
            </a:r>
            <a:endParaRPr lang="it-IT" sz="2000" b="1" i="0" u="none" strike="noStrike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CB0B2E-500D-B734-CB54-F98F43F454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792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7;p17">
            <a:extLst>
              <a:ext uri="{FF2B5EF4-FFF2-40B4-BE49-F238E27FC236}">
                <a16:creationId xmlns:a16="http://schemas.microsoft.com/office/drawing/2014/main" id="{1A0E48D5-599B-C907-4B18-A725A6593C0D}"/>
              </a:ext>
            </a:extLst>
          </p:cNvPr>
          <p:cNvSpPr/>
          <p:nvPr/>
        </p:nvSpPr>
        <p:spPr>
          <a:xfrm>
            <a:off x="0" y="1781824"/>
            <a:ext cx="12192000" cy="50498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28575">
            <a:solidFill>
              <a:schemeClr val="accent6"/>
            </a:solidFill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lang="it-IT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07;p17">
            <a:extLst>
              <a:ext uri="{FF2B5EF4-FFF2-40B4-BE49-F238E27FC236}">
                <a16:creationId xmlns:a16="http://schemas.microsoft.com/office/drawing/2014/main" id="{7E50A836-43BA-F0D7-AD97-48207755AC59}"/>
              </a:ext>
            </a:extLst>
          </p:cNvPr>
          <p:cNvSpPr/>
          <p:nvPr/>
        </p:nvSpPr>
        <p:spPr>
          <a:xfrm>
            <a:off x="901841" y="1565497"/>
            <a:ext cx="10388319" cy="93763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38100">
            <a:solidFill>
              <a:schemeClr val="accent6"/>
            </a:solidFill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it-IT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GRAZIE PER L’ATTENZIONE!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71C9AD-FB84-F1A6-DFF9-9D0E32B39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527">
            <a:off x="285431" y="3955815"/>
            <a:ext cx="3384672" cy="2054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FA8575D-D082-374F-EEC4-37DD462B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783">
            <a:off x="8651724" y="4214807"/>
            <a:ext cx="3241597" cy="182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a scoperta del Pomodorino del Piennolo del Vesuvio DOP con Pasquale  Imperato">
            <a:extLst>
              <a:ext uri="{FF2B5EF4-FFF2-40B4-BE49-F238E27FC236}">
                <a16:creationId xmlns:a16="http://schemas.microsoft.com/office/drawing/2014/main" id="{D299B61E-0064-1A78-2DD6-FEDDD550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194" y="3078864"/>
            <a:ext cx="4215161" cy="2371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6838C7D-CAE9-E9CF-67F6-8977436E5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76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8;p4">
            <a:extLst>
              <a:ext uri="{FF2B5EF4-FFF2-40B4-BE49-F238E27FC236}">
                <a16:creationId xmlns:a16="http://schemas.microsoft.com/office/drawing/2014/main" id="{8E33358D-F2A1-6023-E0D5-F2EEC30276E7}"/>
              </a:ext>
            </a:extLst>
          </p:cNvPr>
          <p:cNvSpPr/>
          <p:nvPr/>
        </p:nvSpPr>
        <p:spPr>
          <a:xfrm>
            <a:off x="311499" y="2678408"/>
            <a:ext cx="2576083" cy="377733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SOGGETTI PARTECIPANTI</a:t>
            </a:r>
            <a:endParaRPr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17;p4">
            <a:extLst>
              <a:ext uri="{FF2B5EF4-FFF2-40B4-BE49-F238E27FC236}">
                <a16:creationId xmlns:a16="http://schemas.microsoft.com/office/drawing/2014/main" id="{7F2FBAA8-B320-44E1-B3A4-E8FC68AF6081}"/>
              </a:ext>
            </a:extLst>
          </p:cNvPr>
          <p:cNvSpPr txBox="1"/>
          <p:nvPr/>
        </p:nvSpPr>
        <p:spPr>
          <a:xfrm>
            <a:off x="2959582" y="2655628"/>
            <a:ext cx="8834495" cy="3488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lang="it-IT" sz="22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Le Aziende agricole:</a:t>
            </a:r>
          </a:p>
        </p:txBody>
      </p:sp>
      <p:sp>
        <p:nvSpPr>
          <p:cNvPr id="11" name="Google Shape;117;p4">
            <a:extLst>
              <a:ext uri="{FF2B5EF4-FFF2-40B4-BE49-F238E27FC236}">
                <a16:creationId xmlns:a16="http://schemas.microsoft.com/office/drawing/2014/main" id="{0CEEDCD8-459D-BE18-B5B6-95DD825F663E}"/>
              </a:ext>
            </a:extLst>
          </p:cNvPr>
          <p:cNvSpPr txBox="1"/>
          <p:nvPr/>
        </p:nvSpPr>
        <p:spPr>
          <a:xfrm>
            <a:off x="2956233" y="3006984"/>
            <a:ext cx="8834495" cy="2107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Le Prelibatezze Di Nonno Luigi Di Ammendola Pierfrancesco;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Egizio Vincenzo;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Ager Di Romano Monica;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Masseria Clementina Di Antonio </a:t>
            </a:r>
            <a:r>
              <a:rPr lang="it-IT" sz="2000" b="1" dirty="0" err="1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Buscè</a:t>
            </a: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Antica </a:t>
            </a:r>
            <a:r>
              <a:rPr lang="it-IT" sz="2000" b="1" dirty="0" err="1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Trochlea</a:t>
            </a: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 Società Agricola S.R.L.;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Angrisani Mario;</a:t>
            </a: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+mj-lt"/>
              <a:buAutoNum type="arabicPeriod"/>
            </a:pPr>
            <a:r>
              <a:rPr lang="it-IT" sz="20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Società Agricola Cantine Olivella Società Semplice Di Giordano Ciro.</a:t>
            </a:r>
          </a:p>
        </p:txBody>
      </p:sp>
      <p:sp>
        <p:nvSpPr>
          <p:cNvPr id="12" name="Google Shape;117;p4">
            <a:extLst>
              <a:ext uri="{FF2B5EF4-FFF2-40B4-BE49-F238E27FC236}">
                <a16:creationId xmlns:a16="http://schemas.microsoft.com/office/drawing/2014/main" id="{73AEFA93-BB31-AEAF-7A17-30C40706BCA6}"/>
              </a:ext>
            </a:extLst>
          </p:cNvPr>
          <p:cNvSpPr txBox="1"/>
          <p:nvPr/>
        </p:nvSpPr>
        <p:spPr>
          <a:xfrm>
            <a:off x="2956233" y="5114627"/>
            <a:ext cx="8834495" cy="3315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lang="it-IT" sz="22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Le Associazioni:</a:t>
            </a:r>
          </a:p>
        </p:txBody>
      </p:sp>
      <p:sp>
        <p:nvSpPr>
          <p:cNvPr id="13" name="Google Shape;117;p4">
            <a:extLst>
              <a:ext uri="{FF2B5EF4-FFF2-40B4-BE49-F238E27FC236}">
                <a16:creationId xmlns:a16="http://schemas.microsoft.com/office/drawing/2014/main" id="{25146CC3-9571-3848-1B26-96F58F57F003}"/>
              </a:ext>
            </a:extLst>
          </p:cNvPr>
          <p:cNvSpPr txBox="1"/>
          <p:nvPr/>
        </p:nvSpPr>
        <p:spPr>
          <a:xfrm>
            <a:off x="2956233" y="5470758"/>
            <a:ext cx="8834495" cy="984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457200" marR="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Amici del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Casamale</a:t>
            </a:r>
            <a:r>
              <a:rPr lang="it-IT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lang="it-IT" sz="2000" b="1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Circolo Legambiente Somma Vesuviana;</a:t>
            </a:r>
            <a:endParaRPr lang="it-IT" sz="2000" dirty="0"/>
          </a:p>
          <a:p>
            <a:pPr marL="457200" marR="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Jesce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sole! –Somma-Vesuvio Social Hub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Aps</a:t>
            </a:r>
            <a:r>
              <a:rPr lang="it-IT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it-IT" sz="2000" dirty="0"/>
          </a:p>
        </p:txBody>
      </p:sp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8F28779F-5D1D-44B0-AC2A-212DCF335430}"/>
              </a:ext>
            </a:extLst>
          </p:cNvPr>
          <p:cNvSpPr/>
          <p:nvPr/>
        </p:nvSpPr>
        <p:spPr>
          <a:xfrm>
            <a:off x="4218711" y="1015056"/>
            <a:ext cx="3754577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432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Partenariato</a:t>
            </a:r>
            <a:endParaRPr lang="it-IT" sz="432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AC7A2AC8-C750-01C7-96A5-4B4005DCA6A9}"/>
              </a:ext>
            </a:extLst>
          </p:cNvPr>
          <p:cNvSpPr/>
          <p:nvPr/>
        </p:nvSpPr>
        <p:spPr>
          <a:xfrm>
            <a:off x="311499" y="1710515"/>
            <a:ext cx="2576083" cy="90893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SOGGETTO CAPOFILA</a:t>
            </a:r>
            <a:endParaRPr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17;p4">
            <a:extLst>
              <a:ext uri="{FF2B5EF4-FFF2-40B4-BE49-F238E27FC236}">
                <a16:creationId xmlns:a16="http://schemas.microsoft.com/office/drawing/2014/main" id="{73049D17-3403-04D2-16CA-442E69EB93A1}"/>
              </a:ext>
            </a:extLst>
          </p:cNvPr>
          <p:cNvSpPr txBox="1"/>
          <p:nvPr/>
        </p:nvSpPr>
        <p:spPr>
          <a:xfrm>
            <a:off x="2926232" y="1944086"/>
            <a:ext cx="8834495" cy="4417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Dipartimento Di Agraria - Università Degli Studi Di Napoli "Federico II"</a:t>
            </a:r>
            <a:endParaRPr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213B4E-1CCF-6E13-55C6-178A77159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44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4;p4">
            <a:extLst>
              <a:ext uri="{FF2B5EF4-FFF2-40B4-BE49-F238E27FC236}">
                <a16:creationId xmlns:a16="http://schemas.microsoft.com/office/drawing/2014/main" id="{9AE90B51-1BCF-B138-A342-9151866D1E32}"/>
              </a:ext>
            </a:extLst>
          </p:cNvPr>
          <p:cNvSpPr/>
          <p:nvPr/>
        </p:nvSpPr>
        <p:spPr>
          <a:xfrm>
            <a:off x="2105025" y="1403133"/>
            <a:ext cx="7981950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432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Articolazione del progetto: 4 fasi</a:t>
            </a:r>
            <a:endParaRPr lang="it-IT" sz="432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14;p4">
            <a:extLst>
              <a:ext uri="{FF2B5EF4-FFF2-40B4-BE49-F238E27FC236}">
                <a16:creationId xmlns:a16="http://schemas.microsoft.com/office/drawing/2014/main" id="{F3709137-91D0-E3F8-9371-4BAE1AD71282}"/>
              </a:ext>
            </a:extLst>
          </p:cNvPr>
          <p:cNvSpPr/>
          <p:nvPr/>
        </p:nvSpPr>
        <p:spPr>
          <a:xfrm>
            <a:off x="1452561" y="2371726"/>
            <a:ext cx="10377488" cy="38290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259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progetto sarà articolato in quattro fasi principali, corrispondenti ai seguenti work package (WP):</a:t>
            </a: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+mj-lt"/>
              <a:buAutoNum type="arabicPeriod"/>
            </a:pPr>
            <a:r>
              <a:rPr lang="it-IT" sz="2590" b="1" i="1" dirty="0">
                <a:latin typeface="Times New Roman"/>
                <a:ea typeface="Times New Roman"/>
                <a:cs typeface="Times New Roman"/>
                <a:sym typeface="Times New Roman"/>
              </a:rPr>
              <a:t>WP1: </a:t>
            </a:r>
            <a:r>
              <a:rPr lang="it-IT" sz="259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Studio preliminare ed analisi del territorio;</a:t>
            </a: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+mj-lt"/>
              <a:buAutoNum type="arabicPeriod"/>
            </a:pPr>
            <a:r>
              <a:rPr lang="it-IT" sz="259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WP2: Coordinamento del programma;</a:t>
            </a: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+mj-lt"/>
              <a:buAutoNum type="arabicPeriod"/>
            </a:pPr>
            <a:r>
              <a:rPr lang="it-IT" sz="2590" b="1" i="1" dirty="0">
                <a:latin typeface="Times New Roman"/>
                <a:ea typeface="Times New Roman"/>
                <a:cs typeface="Times New Roman"/>
                <a:sym typeface="Times New Roman"/>
              </a:rPr>
              <a:t>WP3: Organizzazione di seminari ed incontri tecnico/divulgativi;</a:t>
            </a: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+mj-lt"/>
              <a:buAutoNum type="arabicPeriod"/>
            </a:pPr>
            <a:r>
              <a:rPr lang="it-IT" sz="259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WP4: Promozione dei risultati ottenuti.</a:t>
            </a:r>
          </a:p>
        </p:txBody>
      </p:sp>
      <p:sp>
        <p:nvSpPr>
          <p:cNvPr id="11" name="Google Shape;100;p2">
            <a:extLst>
              <a:ext uri="{FF2B5EF4-FFF2-40B4-BE49-F238E27FC236}">
                <a16:creationId xmlns:a16="http://schemas.microsoft.com/office/drawing/2014/main" id="{AA6B46FF-8170-B6B5-AFAC-D98E21EA9251}"/>
              </a:ext>
            </a:extLst>
          </p:cNvPr>
          <p:cNvSpPr/>
          <p:nvPr/>
        </p:nvSpPr>
        <p:spPr>
          <a:xfrm rot="5400000">
            <a:off x="370032" y="3615983"/>
            <a:ext cx="680530" cy="696687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1;p2">
            <a:extLst>
              <a:ext uri="{FF2B5EF4-FFF2-40B4-BE49-F238E27FC236}">
                <a16:creationId xmlns:a16="http://schemas.microsoft.com/office/drawing/2014/main" id="{86E4E3F8-02A5-1F47-4003-8B7F7F2E0B78}"/>
              </a:ext>
            </a:extLst>
          </p:cNvPr>
          <p:cNvSpPr/>
          <p:nvPr/>
        </p:nvSpPr>
        <p:spPr>
          <a:xfrm rot="5400000">
            <a:off x="370031" y="4197840"/>
            <a:ext cx="680530" cy="696687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83974CEF-3CAC-9CD6-8367-0474847103EC}"/>
              </a:ext>
            </a:extLst>
          </p:cNvPr>
          <p:cNvSpPr/>
          <p:nvPr/>
        </p:nvSpPr>
        <p:spPr>
          <a:xfrm rot="5400000">
            <a:off x="370030" y="4770172"/>
            <a:ext cx="680530" cy="696687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3;p2">
            <a:extLst>
              <a:ext uri="{FF2B5EF4-FFF2-40B4-BE49-F238E27FC236}">
                <a16:creationId xmlns:a16="http://schemas.microsoft.com/office/drawing/2014/main" id="{DAD6AA34-608B-F17C-54B7-5140F3806297}"/>
              </a:ext>
            </a:extLst>
          </p:cNvPr>
          <p:cNvSpPr/>
          <p:nvPr/>
        </p:nvSpPr>
        <p:spPr>
          <a:xfrm rot="5400000">
            <a:off x="370032" y="5380600"/>
            <a:ext cx="680524" cy="696687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DE7B8D-F957-3A58-D2A2-63BD43D2C2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838200" y="2200275"/>
            <a:ext cx="10515600" cy="42291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514350" lvl="0" indent="-514350" algn="just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Ai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seminari e workshop 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prenderanno parte, in qualità di relatori, professori e ricercatori provenienti sia dall’Università degli Studi di Napoli Federico II che da altre università italiane in modo da fornire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il più ampio spettro di tecniche adottabili in funzione delle diverse tipologie di problematiche d’affrontare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/>
          </a:p>
          <a:p>
            <a:pPr marL="514350" lvl="0" indent="-514350" algn="just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Consolidamento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delle Norme di Buone Pratiche Agricole (N.B.P.A.)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 da mettere in campo, promozione delle aziende che avranno attivato delle misure PSR oggetto del progetto collettivo.</a:t>
            </a:r>
            <a:endParaRPr sz="2000" dirty="0"/>
          </a:p>
        </p:txBody>
      </p:sp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98E30BDF-F824-F4B2-082E-B413F59CF8F3}"/>
              </a:ext>
            </a:extLst>
          </p:cNvPr>
          <p:cNvSpPr/>
          <p:nvPr/>
        </p:nvSpPr>
        <p:spPr>
          <a:xfrm>
            <a:off x="4133850" y="1288833"/>
            <a:ext cx="3924300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432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Risultati attesi: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AAF0EE-1606-6854-A08B-7EF1D47695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476249" y="2381251"/>
            <a:ext cx="11239500" cy="39481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Riunioni preliminari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, predisposizione dei bandi pubblici per le consulenze esterne;</a:t>
            </a:r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Incontri specifici 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con gruppi di agricoltori (o imprenditori agricoli) e professionisti del settore; 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Organizzazione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 di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eventi sul territorio 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coinvolgendo un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 elevato numero di aziende agricole e di operatori del settore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Visite tecniche 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in siti dove siano già attive buone pratiche, con la partecipazione del maggior numero di imprenditori agricoli;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Tecniche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consolidate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 di indagine territoriale: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analisi di inventario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sistemi GIS;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2000" b="1" dirty="0">
                <a:latin typeface="Times New Roman"/>
                <a:ea typeface="Times New Roman"/>
                <a:cs typeface="Times New Roman"/>
                <a:sym typeface="Times New Roman"/>
              </a:rPr>
              <a:t>Realizzazione</a:t>
            </a:r>
            <a:r>
              <a:rPr lang="it-IT" sz="2000" dirty="0">
                <a:latin typeface="Times New Roman"/>
                <a:ea typeface="Times New Roman"/>
                <a:cs typeface="Times New Roman"/>
                <a:sym typeface="Times New Roman"/>
              </a:rPr>
              <a:t> di materiale divulgativo, video ed eventi mediatici.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/>
          </a:p>
        </p:txBody>
      </p:sp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B1477448-6FBF-9F1F-583B-60180297AE2B}"/>
              </a:ext>
            </a:extLst>
          </p:cNvPr>
          <p:cNvSpPr/>
          <p:nvPr/>
        </p:nvSpPr>
        <p:spPr>
          <a:xfrm>
            <a:off x="1543050" y="1355508"/>
            <a:ext cx="9105899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432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Metodologie e </a:t>
            </a:r>
            <a:r>
              <a:rPr lang="it-IT" sz="432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it-IT" sz="432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ezzi tecnici impiegati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8EEAB6-59D8-3687-5F3A-8D0C6CECFF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4DBED72B-8B9B-EE44-46B5-79157F059556}"/>
              </a:ext>
            </a:extLst>
          </p:cNvPr>
          <p:cNvSpPr/>
          <p:nvPr/>
        </p:nvSpPr>
        <p:spPr>
          <a:xfrm>
            <a:off x="3690937" y="1075201"/>
            <a:ext cx="4810125" cy="7591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Times New Roman"/>
              <a:buNone/>
            </a:pPr>
            <a:r>
              <a:rPr lang="it-IT" sz="432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Squadra di lavoro:</a:t>
            </a:r>
            <a:endParaRPr lang="it-IT" sz="4320" b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41;p7">
            <a:extLst>
              <a:ext uri="{FF2B5EF4-FFF2-40B4-BE49-F238E27FC236}">
                <a16:creationId xmlns:a16="http://schemas.microsoft.com/office/drawing/2014/main" id="{DF55A434-6109-40C6-5F5D-7BF7A3EBC02E}"/>
              </a:ext>
            </a:extLst>
          </p:cNvPr>
          <p:cNvSpPr txBox="1">
            <a:spLocks/>
          </p:cNvSpPr>
          <p:nvPr/>
        </p:nvSpPr>
        <p:spPr>
          <a:xfrm>
            <a:off x="426007" y="2094999"/>
            <a:ext cx="5442230" cy="42762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Salvatore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Faugno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Responsabile scientifico</a:t>
            </a:r>
          </a:p>
          <a:p>
            <a:pPr marL="34290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Rossella Piscopo, Luca Ardito, Bartolo Di Nardo, Stefania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Pindozzi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Elena Cervelli, Ester Scotto Di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Maura Sannino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E093DA-FEDA-3A1A-3677-A4DDE637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24" y="2315021"/>
            <a:ext cx="4639147" cy="331367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22A4B5-A9D1-BEA9-B7D9-3FB58E8F83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/>
          <p:nvPr/>
        </p:nvSpPr>
        <p:spPr>
          <a:xfrm>
            <a:off x="1585274" y="1133698"/>
            <a:ext cx="9021452" cy="89306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it-IT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AMBITO TERRITORIALE DI REALIZZAZIONE DEL PROGETTO COLLETTIVO</a:t>
            </a:r>
            <a:endParaRPr sz="2800" b="1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103695" y="2526702"/>
            <a:ext cx="7296346" cy="347329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Progetto Collettivo </a:t>
            </a: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“ACTIVIA” 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concentra le proprie attività nel territorio del </a:t>
            </a:r>
            <a:r>
              <a:rPr lang="it-IT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 Vesuvio Verde </a:t>
            </a:r>
            <a:r>
              <a:rPr lang="it-IT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proponendo tecniche di agricoltura in grado di incidere positivamente sull’ambiente, riducendo le principali forme di impatto ambientali: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Riduzione dell’emissione di gas serra e ammoniaca;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Riduzione dei fenomeni di erosione e dissesto;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Migliore gestione della risorsa idrica;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it-IT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Aumento della fertilità dei suoli.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65" y="2453598"/>
            <a:ext cx="4324350" cy="36195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188B68-F7C4-E08E-9D65-526A1A951C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2303</Words>
  <Application>Microsoft Office PowerPoint</Application>
  <PresentationFormat>Widescreen</PresentationFormat>
  <Paragraphs>348</Paragraphs>
  <Slides>36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Arial</vt:lpstr>
      <vt:lpstr>Calibri</vt:lpstr>
      <vt:lpstr>Noto Sans Symbols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Agricoltura Conservativa (Fonte FAO)</vt:lpstr>
      <vt:lpstr>Agricoltura Conservativa nel Mondo</vt:lpstr>
      <vt:lpstr>Agricoltura  Convenzionale Vs Conservativa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Bartolo Di Nardo</dc:creator>
  <cp:lastModifiedBy>SALVATORE FAUGNO</cp:lastModifiedBy>
  <cp:revision>20</cp:revision>
  <dcterms:created xsi:type="dcterms:W3CDTF">2022-03-13T16:16:00Z</dcterms:created>
  <dcterms:modified xsi:type="dcterms:W3CDTF">2025-04-07T17:27:40Z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2025-04-07T17:27:37Z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ae644f9f-cf5f-41d0-a6cc-1237f7e7ea8e</vt:lpwstr>
  </property>
  <property fmtid="{D5CDD505-2E9C-101B-9397-08002B2CF9AE}" pid="8" name="MSIP_Label_2ad0b24d-6422-44b0-b3de-abb3a9e8c81a_ContentBits">
    <vt:lpwstr>0</vt:lpwstr>
  </property>
  <property fmtid="{D5CDD505-2E9C-101B-9397-08002B2CF9AE}" pid="9" name="MSIP_Label_2ad0b24d-6422-44b0-b3de-abb3a9e8c81a_Tag">
    <vt:lpwstr>10, 3, 0, 1</vt:lpwstr>
  </property>
</Properties>
</file>